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338" r:id="rId3"/>
    <p:sldId id="442" r:id="rId4"/>
    <p:sldId id="340" r:id="rId5"/>
    <p:sldId id="441" r:id="rId6"/>
    <p:sldId id="329" r:id="rId7"/>
    <p:sldId id="443" r:id="rId8"/>
    <p:sldId id="444" r:id="rId9"/>
    <p:sldId id="445" r:id="rId10"/>
    <p:sldId id="446" r:id="rId11"/>
    <p:sldId id="447" r:id="rId12"/>
    <p:sldId id="448" r:id="rId13"/>
    <p:sldId id="449" r:id="rId14"/>
    <p:sldId id="450" r:id="rId15"/>
    <p:sldId id="540" r:id="rId16"/>
    <p:sldId id="614" r:id="rId17"/>
    <p:sldId id="615" r:id="rId18"/>
    <p:sldId id="616" r:id="rId19"/>
    <p:sldId id="617" r:id="rId20"/>
    <p:sldId id="618" r:id="rId21"/>
    <p:sldId id="619" r:id="rId22"/>
    <p:sldId id="547" r:id="rId23"/>
    <p:sldId id="571" r:id="rId24"/>
    <p:sldId id="572" r:id="rId25"/>
    <p:sldId id="573" r:id="rId26"/>
    <p:sldId id="574" r:id="rId27"/>
    <p:sldId id="575" r:id="rId28"/>
    <p:sldId id="576" r:id="rId29"/>
    <p:sldId id="577" r:id="rId30"/>
    <p:sldId id="578" r:id="rId31"/>
    <p:sldId id="579" r:id="rId32"/>
    <p:sldId id="580" r:id="rId33"/>
    <p:sldId id="581" r:id="rId34"/>
    <p:sldId id="559" r:id="rId35"/>
    <p:sldId id="560" r:id="rId36"/>
    <p:sldId id="561" r:id="rId37"/>
    <p:sldId id="562" r:id="rId38"/>
    <p:sldId id="563" r:id="rId39"/>
    <p:sldId id="564" r:id="rId40"/>
    <p:sldId id="565" r:id="rId41"/>
    <p:sldId id="566" r:id="rId42"/>
    <p:sldId id="567" r:id="rId43"/>
    <p:sldId id="568" r:id="rId44"/>
    <p:sldId id="569" r:id="rId45"/>
    <p:sldId id="570" r:id="rId46"/>
    <p:sldId id="283" r:id="rId47"/>
    <p:sldId id="462" r:id="rId48"/>
    <p:sldId id="463" r:id="rId49"/>
    <p:sldId id="464" r:id="rId50"/>
    <p:sldId id="465" r:id="rId51"/>
    <p:sldId id="466" r:id="rId52"/>
    <p:sldId id="467" r:id="rId53"/>
    <p:sldId id="468" r:id="rId54"/>
    <p:sldId id="469" r:id="rId55"/>
    <p:sldId id="293" r:id="rId56"/>
    <p:sldId id="582" r:id="rId57"/>
    <p:sldId id="583" r:id="rId58"/>
    <p:sldId id="584" r:id="rId59"/>
    <p:sldId id="585" r:id="rId60"/>
    <p:sldId id="586" r:id="rId61"/>
    <p:sldId id="587" r:id="rId62"/>
    <p:sldId id="588" r:id="rId63"/>
    <p:sldId id="589" r:id="rId64"/>
    <p:sldId id="590" r:id="rId65"/>
    <p:sldId id="591" r:id="rId66"/>
    <p:sldId id="592" r:id="rId67"/>
    <p:sldId id="593" r:id="rId68"/>
    <p:sldId id="594" r:id="rId69"/>
    <p:sldId id="595" r:id="rId70"/>
    <p:sldId id="596" r:id="rId71"/>
    <p:sldId id="597" r:id="rId72"/>
    <p:sldId id="598" r:id="rId73"/>
    <p:sldId id="599" r:id="rId74"/>
    <p:sldId id="600" r:id="rId75"/>
    <p:sldId id="601" r:id="rId76"/>
    <p:sldId id="602" r:id="rId77"/>
    <p:sldId id="603" r:id="rId78"/>
    <p:sldId id="604" r:id="rId79"/>
    <p:sldId id="605" r:id="rId80"/>
    <p:sldId id="606" r:id="rId81"/>
    <p:sldId id="607" r:id="rId82"/>
    <p:sldId id="608" r:id="rId83"/>
    <p:sldId id="609" r:id="rId84"/>
    <p:sldId id="610" r:id="rId85"/>
    <p:sldId id="611" r:id="rId86"/>
    <p:sldId id="612" r:id="rId87"/>
    <p:sldId id="613" r:id="rId88"/>
    <p:sldId id="342" r:id="rId89"/>
    <p:sldId id="530" r:id="rId90"/>
    <p:sldId id="531" r:id="rId91"/>
    <p:sldId id="532" r:id="rId92"/>
    <p:sldId id="533" r:id="rId93"/>
    <p:sldId id="534" r:id="rId94"/>
    <p:sldId id="535" r:id="rId95"/>
    <p:sldId id="536" r:id="rId96"/>
    <p:sldId id="537" r:id="rId97"/>
    <p:sldId id="538" r:id="rId98"/>
    <p:sldId id="539" r:id="rId99"/>
    <p:sldId id="327" r:id="rId100"/>
  </p:sldIdLst>
  <p:sldSz cx="9144000" cy="6858000" type="screen4x3"/>
  <p:notesSz cx="6797675" cy="9926638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1818" autoAdjust="0"/>
  </p:normalViewPr>
  <p:slideViewPr>
    <p:cSldViewPr>
      <p:cViewPr>
        <p:scale>
          <a:sx n="74" d="100"/>
          <a:sy n="74" d="100"/>
        </p:scale>
        <p:origin x="-126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287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076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903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249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6892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08/01/2019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677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08/01/2019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7378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08/01/2019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465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08/01/2019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182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08/01/2019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2891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6BC50-FFDC-4329-BD4A-5B8BB4B7A55F}" type="datetimeFigureOut">
              <a:rPr lang="es-MX" smtClean="0"/>
              <a:t>08/01/2019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847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6BC50-FFDC-4329-BD4A-5B8BB4B7A55F}" type="datetimeFigureOut">
              <a:rPr lang="es-MX" smtClean="0"/>
              <a:t>08/01/2019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38A04-C30D-4CA2-97B2-4C14DDE666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99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Secretaría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23528" y="404664"/>
            <a:ext cx="2232248" cy="9361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29" name="Picture 5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56" y="404664"/>
            <a:ext cx="2631568" cy="88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718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4337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7" name="11 Rectángulo"/>
          <p:cNvSpPr/>
          <p:nvPr/>
        </p:nvSpPr>
        <p:spPr>
          <a:xfrm>
            <a:off x="3007030" y="2062409"/>
            <a:ext cx="4038006" cy="107855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General Operativo(a)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32" name="11 CuadroTexto"/>
          <p:cNvSpPr txBox="1"/>
          <p:nvPr/>
        </p:nvSpPr>
        <p:spPr>
          <a:xfrm>
            <a:off x="3257003" y="3410997"/>
            <a:ext cx="3354877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>
                <a:cs typeface="Arial" pitchFamily="34" charset="0"/>
              </a:rPr>
              <a:t>      </a:t>
            </a:r>
            <a:r>
              <a:rPr lang="es-MX" sz="1200" dirty="0" smtClean="0">
                <a:cs typeface="Arial" pitchFamily="34" charset="0"/>
              </a:rPr>
              <a:t>  Promotores(as)  </a:t>
            </a:r>
          </a:p>
          <a:p>
            <a:r>
              <a:rPr lang="es-MX" sz="1200" dirty="0" smtClean="0">
                <a:cs typeface="Arial" pitchFamily="34" charset="0"/>
              </a:rPr>
              <a:t>                                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</a:t>
            </a:r>
          </a:p>
          <a:p>
            <a:endParaRPr lang="es-MX" sz="1200" dirty="0" smtClean="0">
              <a:cs typeface="Arial" pitchFamily="34" charset="0"/>
            </a:endParaRPr>
          </a:p>
        </p:txBody>
      </p:sp>
      <p:cxnSp>
        <p:nvCxnSpPr>
          <p:cNvPr id="33" name="23 Conector recto"/>
          <p:cNvCxnSpPr/>
          <p:nvPr/>
        </p:nvCxnSpPr>
        <p:spPr>
          <a:xfrm flipV="1">
            <a:off x="4931153" y="3131424"/>
            <a:ext cx="0" cy="29757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9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614" y="52596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26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7023" y="-64783"/>
            <a:ext cx="622961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</a:p>
          <a:p>
            <a:endParaRPr lang="es-ES" sz="32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491880" y="2238074"/>
            <a:ext cx="2330982" cy="62274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General </a:t>
            </a:r>
            <a:r>
              <a:rPr lang="es-MX" sz="1200" dirty="0" smtClean="0">
                <a:cs typeface="Arial" pitchFamily="34" charset="0"/>
              </a:rPr>
              <a:t>Operativo(a)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11794" y="2860825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39 Conector recto"/>
          <p:cNvCxnSpPr/>
          <p:nvPr/>
        </p:nvCxnSpPr>
        <p:spPr>
          <a:xfrm flipH="1">
            <a:off x="3755660" y="3783207"/>
            <a:ext cx="18438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491881" y="3077878"/>
            <a:ext cx="2366871" cy="56156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Zona Centro 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824959" y="2978368"/>
            <a:ext cx="2366871" cy="75946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Operativo(a)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Zona Centro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2" name="39 Conector recto"/>
          <p:cNvCxnSpPr>
            <a:stCxn id="20" idx="3"/>
            <a:endCxn id="29" idx="1"/>
          </p:cNvCxnSpPr>
          <p:nvPr/>
        </p:nvCxnSpPr>
        <p:spPr>
          <a:xfrm>
            <a:off x="3191830" y="3358099"/>
            <a:ext cx="300051" cy="5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4809739" y="4502790"/>
            <a:ext cx="2370295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r>
              <a:rPr lang="es-MX" sz="1200" dirty="0" smtClean="0">
                <a:cs typeface="Arial" pitchFamily="34" charset="0"/>
              </a:rPr>
              <a:t> </a:t>
            </a:r>
            <a:endParaRPr lang="es-MX" sz="12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4601190" y="3639207"/>
            <a:ext cx="0" cy="144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051720" y="3864150"/>
            <a:ext cx="2366871" cy="53904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Trabajador(a) Social</a:t>
            </a:r>
          </a:p>
        </p:txBody>
      </p:sp>
      <p:sp>
        <p:nvSpPr>
          <p:cNvPr id="38" name="12 Rectángulo"/>
          <p:cNvSpPr/>
          <p:nvPr/>
        </p:nvSpPr>
        <p:spPr>
          <a:xfrm>
            <a:off x="4778706" y="3878754"/>
            <a:ext cx="2366871" cy="521503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</a:t>
            </a:r>
          </a:p>
        </p:txBody>
      </p:sp>
      <p:cxnSp>
        <p:nvCxnSpPr>
          <p:cNvPr id="39" name="39 Conector recto"/>
          <p:cNvCxnSpPr/>
          <p:nvPr/>
        </p:nvCxnSpPr>
        <p:spPr>
          <a:xfrm flipV="1">
            <a:off x="5614819" y="4400257"/>
            <a:ext cx="0" cy="10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39 Conector recto"/>
          <p:cNvCxnSpPr/>
          <p:nvPr/>
        </p:nvCxnSpPr>
        <p:spPr>
          <a:xfrm flipV="1">
            <a:off x="3757623" y="3783207"/>
            <a:ext cx="0" cy="809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V="1">
            <a:off x="3771550" y="4400257"/>
            <a:ext cx="0" cy="10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39 Conector recto"/>
          <p:cNvCxnSpPr/>
          <p:nvPr/>
        </p:nvCxnSpPr>
        <p:spPr>
          <a:xfrm flipH="1">
            <a:off x="5858752" y="3410219"/>
            <a:ext cx="26784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12 Rectángulo"/>
          <p:cNvSpPr/>
          <p:nvPr/>
        </p:nvSpPr>
        <p:spPr>
          <a:xfrm>
            <a:off x="6133502" y="3076758"/>
            <a:ext cx="2366871" cy="562682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Promotor(a)</a:t>
            </a:r>
          </a:p>
        </p:txBody>
      </p:sp>
      <p:sp>
        <p:nvSpPr>
          <p:cNvPr id="62" name="11 CuadroTexto"/>
          <p:cNvSpPr txBox="1"/>
          <p:nvPr/>
        </p:nvSpPr>
        <p:spPr>
          <a:xfrm>
            <a:off x="2051720" y="4520268"/>
            <a:ext cx="237029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       Promotores(as)   </a:t>
            </a:r>
            <a:r>
              <a:rPr lang="es-MX" sz="1200" dirty="0">
                <a:cs typeface="Arial" pitchFamily="34" charset="0"/>
              </a:rPr>
              <a:t>	</a:t>
            </a:r>
            <a:r>
              <a:rPr lang="es-MX" sz="1200" dirty="0" smtClean="0">
                <a:cs typeface="Arial" pitchFamily="34" charset="0"/>
              </a:rPr>
              <a:t>   </a:t>
            </a:r>
          </a:p>
        </p:txBody>
      </p:sp>
      <p:sp>
        <p:nvSpPr>
          <p:cNvPr id="21" name="11 CuadroTexto"/>
          <p:cNvSpPr txBox="1"/>
          <p:nvPr/>
        </p:nvSpPr>
        <p:spPr>
          <a:xfrm>
            <a:off x="2064551" y="5088843"/>
            <a:ext cx="237029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Auxiliares</a:t>
            </a:r>
          </a:p>
        </p:txBody>
      </p:sp>
      <p:cxnSp>
        <p:nvCxnSpPr>
          <p:cNvPr id="22" name="39 Conector recto"/>
          <p:cNvCxnSpPr/>
          <p:nvPr/>
        </p:nvCxnSpPr>
        <p:spPr>
          <a:xfrm flipV="1">
            <a:off x="3771550" y="4797267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V="1">
            <a:off x="5588118" y="3785162"/>
            <a:ext cx="0" cy="809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11 CuadroTexto"/>
          <p:cNvSpPr txBox="1"/>
          <p:nvPr/>
        </p:nvSpPr>
        <p:spPr>
          <a:xfrm>
            <a:off x="4775282" y="5076190"/>
            <a:ext cx="2370295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Profesional Especialista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7" name="39 Conector recto"/>
          <p:cNvCxnSpPr/>
          <p:nvPr/>
        </p:nvCxnSpPr>
        <p:spPr>
          <a:xfrm flipV="1">
            <a:off x="5603886" y="4941283"/>
            <a:ext cx="1" cy="1196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722" y="410628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3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2257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 panose="020B0604020202020204" pitchFamily="34" charset="0"/>
                <a:ea typeface="MS Gothic" panose="020B0609070205080204" pitchFamily="49" charset="-128"/>
                <a:cs typeface="Arial" panose="020B0604020202020204" pitchFamily="34" charset="0"/>
              </a:rPr>
              <a:t>Dirección de 	Atención y Vinculación Ciudadana</a:t>
            </a:r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3560631" y="1124075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General </a:t>
            </a:r>
            <a:r>
              <a:rPr lang="es-MX" sz="1200" dirty="0" smtClean="0">
                <a:cs typeface="Arial" pitchFamily="34" charset="0"/>
              </a:rPr>
              <a:t>Operativo(a)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682145" y="1731649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3564596" y="1924837"/>
            <a:ext cx="2235098" cy="5845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Zona Norte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20" name="12 Rectángulo"/>
          <p:cNvSpPr/>
          <p:nvPr/>
        </p:nvSpPr>
        <p:spPr>
          <a:xfrm>
            <a:off x="3523652" y="2714848"/>
            <a:ext cx="2272077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</a:t>
            </a:r>
          </a:p>
        </p:txBody>
      </p:sp>
      <p:cxnSp>
        <p:nvCxnSpPr>
          <p:cNvPr id="31" name="39 Conector recto"/>
          <p:cNvCxnSpPr>
            <a:endCxn id="29" idx="2"/>
          </p:cNvCxnSpPr>
          <p:nvPr/>
        </p:nvCxnSpPr>
        <p:spPr>
          <a:xfrm flipV="1">
            <a:off x="4679620" y="2509412"/>
            <a:ext cx="2525" cy="18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9 Conector recto"/>
          <p:cNvCxnSpPr/>
          <p:nvPr/>
        </p:nvCxnSpPr>
        <p:spPr>
          <a:xfrm flipV="1">
            <a:off x="5874777" y="3428853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9 Conector recto"/>
          <p:cNvCxnSpPr/>
          <p:nvPr/>
        </p:nvCxnSpPr>
        <p:spPr>
          <a:xfrm flipH="1">
            <a:off x="3253591" y="3428853"/>
            <a:ext cx="26414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3232861" y="3428853"/>
            <a:ext cx="0" cy="2478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9 Conector recto"/>
          <p:cNvCxnSpPr/>
          <p:nvPr/>
        </p:nvCxnSpPr>
        <p:spPr>
          <a:xfrm flipV="1">
            <a:off x="4707088" y="3246032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1 CuadroTexto"/>
          <p:cNvSpPr txBox="1"/>
          <p:nvPr/>
        </p:nvSpPr>
        <p:spPr>
          <a:xfrm>
            <a:off x="781453" y="3682563"/>
            <a:ext cx="3807495" cy="156966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cs typeface="Arial" pitchFamily="34" charset="0"/>
              </a:rPr>
              <a:t> </a:t>
            </a:r>
            <a:r>
              <a:rPr lang="es-MX" sz="1200" dirty="0" smtClean="0">
                <a:cs typeface="Arial" pitchFamily="34" charset="0"/>
              </a:rPr>
              <a:t>   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pPr algn="ctr"/>
            <a:r>
              <a:rPr lang="es-MX" sz="1200" dirty="0">
                <a:cs typeface="Arial" pitchFamily="34" charset="0"/>
              </a:rPr>
              <a:t>	</a:t>
            </a:r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Secretaria(o)</a:t>
            </a:r>
          </a:p>
          <a:p>
            <a:r>
              <a:rPr lang="es-MX" sz="1200" dirty="0">
                <a:cs typeface="Arial" pitchFamily="34" charset="0"/>
              </a:rPr>
              <a:t>		</a:t>
            </a:r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Auxiliares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</a:p>
        </p:txBody>
      </p:sp>
      <p:sp>
        <p:nvSpPr>
          <p:cNvPr id="40" name="12 Rectángulo"/>
          <p:cNvSpPr/>
          <p:nvPr/>
        </p:nvSpPr>
        <p:spPr>
          <a:xfrm>
            <a:off x="5978144" y="2714848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Chofer  </a:t>
            </a:r>
          </a:p>
        </p:txBody>
      </p:sp>
      <p:sp>
        <p:nvSpPr>
          <p:cNvPr id="48" name="11 CuadroTexto"/>
          <p:cNvSpPr txBox="1"/>
          <p:nvPr/>
        </p:nvSpPr>
        <p:spPr>
          <a:xfrm>
            <a:off x="4788024" y="3645024"/>
            <a:ext cx="2376000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>
                <a:cs typeface="Arial" pitchFamily="34" charset="0"/>
              </a:rPr>
              <a:t> </a:t>
            </a:r>
            <a:r>
              <a:rPr lang="es-MX" sz="1200" dirty="0" smtClean="0">
                <a:cs typeface="Arial" pitchFamily="34" charset="0"/>
              </a:rPr>
              <a:t> Promotores(as)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</a:t>
            </a:r>
          </a:p>
          <a:p>
            <a:endParaRPr lang="es-MX" sz="1200" dirty="0" smtClean="0">
              <a:cs typeface="Arial" pitchFamily="34" charset="0"/>
            </a:endParaRPr>
          </a:p>
        </p:txBody>
      </p:sp>
      <p:cxnSp>
        <p:nvCxnSpPr>
          <p:cNvPr id="27" name="39 Conector recto"/>
          <p:cNvCxnSpPr/>
          <p:nvPr/>
        </p:nvCxnSpPr>
        <p:spPr>
          <a:xfrm flipH="1">
            <a:off x="5793509" y="2996952"/>
            <a:ext cx="1808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65724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218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54975" y="-7386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2916565" y="1827809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General </a:t>
            </a:r>
            <a:r>
              <a:rPr lang="es-MX" sz="1200" dirty="0" smtClean="0">
                <a:cs typeface="Arial" pitchFamily="34" charset="0"/>
              </a:rPr>
              <a:t>Operativo(a) </a:t>
            </a:r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4055359" y="2446984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2 Rectángulo"/>
          <p:cNvSpPr/>
          <p:nvPr/>
        </p:nvSpPr>
        <p:spPr>
          <a:xfrm>
            <a:off x="2916565" y="2653165"/>
            <a:ext cx="2235098" cy="52602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Zona Poniente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4067944" y="3183386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9 Conector recto"/>
          <p:cNvCxnSpPr/>
          <p:nvPr/>
        </p:nvCxnSpPr>
        <p:spPr>
          <a:xfrm flipV="1">
            <a:off x="2593242" y="3399386"/>
            <a:ext cx="0" cy="2362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1409806" y="3644026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</a:t>
            </a:r>
          </a:p>
        </p:txBody>
      </p:sp>
      <p:sp>
        <p:nvSpPr>
          <p:cNvPr id="38" name="12 Rectángulo"/>
          <p:cNvSpPr/>
          <p:nvPr/>
        </p:nvSpPr>
        <p:spPr>
          <a:xfrm>
            <a:off x="4615880" y="3672554"/>
            <a:ext cx="2366871" cy="78421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Auxiliares</a:t>
            </a: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474986" y="3399386"/>
            <a:ext cx="0" cy="2712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2593242" y="3399386"/>
            <a:ext cx="28817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9 Conector recto"/>
          <p:cNvCxnSpPr/>
          <p:nvPr/>
        </p:nvCxnSpPr>
        <p:spPr>
          <a:xfrm flipV="1">
            <a:off x="2595684" y="4422457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1 CuadroTexto"/>
          <p:cNvSpPr txBox="1"/>
          <p:nvPr/>
        </p:nvSpPr>
        <p:spPr>
          <a:xfrm>
            <a:off x="1384247" y="4677699"/>
            <a:ext cx="237600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    </a:t>
            </a:r>
          </a:p>
        </p:txBody>
      </p:sp>
      <p:cxnSp>
        <p:nvCxnSpPr>
          <p:cNvPr id="42" name="39 Conector recto"/>
          <p:cNvCxnSpPr/>
          <p:nvPr/>
        </p:nvCxnSpPr>
        <p:spPr>
          <a:xfrm flipV="1">
            <a:off x="5799315" y="4456773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11 CuadroTexto"/>
          <p:cNvSpPr txBox="1"/>
          <p:nvPr/>
        </p:nvSpPr>
        <p:spPr>
          <a:xfrm>
            <a:off x="4644008" y="4653136"/>
            <a:ext cx="2338743" cy="101566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Promotores(as)               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</p:txBody>
      </p:sp>
      <p:pic>
        <p:nvPicPr>
          <p:cNvPr id="18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3092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89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35712" y="28827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Atención y Vinculación Ciudadana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4" name="12 Rectángulo"/>
          <p:cNvSpPr/>
          <p:nvPr/>
        </p:nvSpPr>
        <p:spPr>
          <a:xfrm>
            <a:off x="2854446" y="1635607"/>
            <a:ext cx="2235098" cy="62587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General </a:t>
            </a:r>
            <a:r>
              <a:rPr lang="es-MX" sz="1200" dirty="0" smtClean="0">
                <a:cs typeface="Arial" pitchFamily="34" charset="0"/>
              </a:rPr>
              <a:t>Operativo(a)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78" name="39 Conector recto"/>
          <p:cNvCxnSpPr/>
          <p:nvPr/>
        </p:nvCxnSpPr>
        <p:spPr>
          <a:xfrm flipV="1">
            <a:off x="3975960" y="2243181"/>
            <a:ext cx="0" cy="19948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12 Rectángulo"/>
          <p:cNvSpPr/>
          <p:nvPr/>
        </p:nvSpPr>
        <p:spPr>
          <a:xfrm>
            <a:off x="1119806" y="2669003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Operativo(a)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Zona Sur</a:t>
            </a:r>
          </a:p>
        </p:txBody>
      </p:sp>
      <p:cxnSp>
        <p:nvCxnSpPr>
          <p:cNvPr id="36" name="39 Conector recto"/>
          <p:cNvCxnSpPr/>
          <p:nvPr/>
        </p:nvCxnSpPr>
        <p:spPr>
          <a:xfrm flipV="1">
            <a:off x="1403870" y="3423407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12 Rectángulo"/>
          <p:cNvSpPr/>
          <p:nvPr/>
        </p:nvSpPr>
        <p:spPr>
          <a:xfrm>
            <a:off x="2482524" y="3652074"/>
            <a:ext cx="1404073" cy="75434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43" name="39 Conector recto"/>
          <p:cNvCxnSpPr/>
          <p:nvPr/>
        </p:nvCxnSpPr>
        <p:spPr>
          <a:xfrm flipV="1">
            <a:off x="5293572" y="3203799"/>
            <a:ext cx="0" cy="25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39 Conector recto"/>
          <p:cNvCxnSpPr/>
          <p:nvPr/>
        </p:nvCxnSpPr>
        <p:spPr>
          <a:xfrm flipV="1">
            <a:off x="5325053" y="2442662"/>
            <a:ext cx="0" cy="216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39 Conector recto"/>
          <p:cNvCxnSpPr/>
          <p:nvPr/>
        </p:nvCxnSpPr>
        <p:spPr>
          <a:xfrm flipH="1">
            <a:off x="1409724" y="3422508"/>
            <a:ext cx="166649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39 Conector recto"/>
          <p:cNvCxnSpPr/>
          <p:nvPr/>
        </p:nvCxnSpPr>
        <p:spPr>
          <a:xfrm flipV="1">
            <a:off x="3191065" y="4406414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39 Conector recto"/>
          <p:cNvCxnSpPr/>
          <p:nvPr/>
        </p:nvCxnSpPr>
        <p:spPr>
          <a:xfrm flipH="1">
            <a:off x="6480525" y="2933767"/>
            <a:ext cx="18081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12 Rectángulo"/>
          <p:cNvSpPr/>
          <p:nvPr/>
        </p:nvSpPr>
        <p:spPr>
          <a:xfrm>
            <a:off x="6661344" y="2501893"/>
            <a:ext cx="1616673" cy="7214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Auxiliar Administrativo(a) </a:t>
            </a:r>
          </a:p>
        </p:txBody>
      </p:sp>
      <p:cxnSp>
        <p:nvCxnSpPr>
          <p:cNvPr id="22" name="39 Conector recto"/>
          <p:cNvCxnSpPr/>
          <p:nvPr/>
        </p:nvCxnSpPr>
        <p:spPr>
          <a:xfrm flipH="1">
            <a:off x="2445725" y="2442662"/>
            <a:ext cx="288174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39 Conector recto"/>
          <p:cNvCxnSpPr/>
          <p:nvPr/>
        </p:nvCxnSpPr>
        <p:spPr>
          <a:xfrm flipV="1">
            <a:off x="2445725" y="2442662"/>
            <a:ext cx="0" cy="216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2 Rectángulo"/>
          <p:cNvSpPr/>
          <p:nvPr/>
        </p:nvSpPr>
        <p:spPr>
          <a:xfrm>
            <a:off x="4144033" y="2678180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Mesas Directivas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27" name="39 Conector recto"/>
          <p:cNvCxnSpPr/>
          <p:nvPr/>
        </p:nvCxnSpPr>
        <p:spPr>
          <a:xfrm flipV="1">
            <a:off x="2242969" y="3201165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9 Conector recto"/>
          <p:cNvCxnSpPr/>
          <p:nvPr/>
        </p:nvCxnSpPr>
        <p:spPr>
          <a:xfrm flipV="1">
            <a:off x="3067848" y="3423407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12 Rectángulo"/>
          <p:cNvSpPr/>
          <p:nvPr/>
        </p:nvSpPr>
        <p:spPr>
          <a:xfrm>
            <a:off x="4144033" y="3469793"/>
            <a:ext cx="2366871" cy="96650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Promotores(as)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</a:p>
          <a:p>
            <a:pPr algn="ctr"/>
            <a:endParaRPr lang="es-MX" sz="1200" dirty="0">
              <a:cs typeface="Arial" pitchFamily="34" charset="0"/>
            </a:endParaRPr>
          </a:p>
          <a:p>
            <a:endParaRPr lang="es-MX" sz="1200" dirty="0" smtClean="0">
              <a:cs typeface="Arial" pitchFamily="34" charset="0"/>
            </a:endParaRPr>
          </a:p>
          <a:p>
            <a:endParaRPr lang="es-MX" sz="1200" dirty="0">
              <a:cs typeface="Arial" pitchFamily="34" charset="0"/>
            </a:endParaRPr>
          </a:p>
          <a:p>
            <a:endParaRPr lang="es-MX" sz="1200" dirty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46" name="11 CuadroTexto"/>
          <p:cNvSpPr txBox="1"/>
          <p:nvPr/>
        </p:nvSpPr>
        <p:spPr>
          <a:xfrm>
            <a:off x="323528" y="3645024"/>
            <a:ext cx="1775646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 Promotores(as)                                                                                                                    </a:t>
            </a:r>
          </a:p>
        </p:txBody>
      </p:sp>
      <p:sp>
        <p:nvSpPr>
          <p:cNvPr id="47" name="11 CuadroTexto"/>
          <p:cNvSpPr txBox="1"/>
          <p:nvPr/>
        </p:nvSpPr>
        <p:spPr>
          <a:xfrm>
            <a:off x="2303242" y="4631920"/>
            <a:ext cx="1775646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 Promotor(a)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                                                                                                                                                 </a:t>
            </a: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Auxiliar</a:t>
            </a:r>
          </a:p>
        </p:txBody>
      </p:sp>
      <p:cxnSp>
        <p:nvCxnSpPr>
          <p:cNvPr id="29" name="39 Conector recto"/>
          <p:cNvCxnSpPr/>
          <p:nvPr/>
        </p:nvCxnSpPr>
        <p:spPr>
          <a:xfrm flipH="1">
            <a:off x="5294537" y="3358770"/>
            <a:ext cx="19794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2 Rectángulo"/>
          <p:cNvSpPr/>
          <p:nvPr/>
        </p:nvSpPr>
        <p:spPr>
          <a:xfrm>
            <a:off x="6626759" y="3603371"/>
            <a:ext cx="1616673" cy="7214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Jefe(a) de Área Zona Sur  </a:t>
            </a:r>
          </a:p>
        </p:txBody>
      </p:sp>
      <p:cxnSp>
        <p:nvCxnSpPr>
          <p:cNvPr id="32" name="39 Conector recto"/>
          <p:cNvCxnSpPr/>
          <p:nvPr/>
        </p:nvCxnSpPr>
        <p:spPr>
          <a:xfrm flipV="1">
            <a:off x="7275386" y="3361783"/>
            <a:ext cx="0" cy="2337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12 Rectángulo"/>
          <p:cNvSpPr/>
          <p:nvPr/>
        </p:nvSpPr>
        <p:spPr>
          <a:xfrm>
            <a:off x="5436096" y="1628800"/>
            <a:ext cx="183929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General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34" name="39 Conector recto"/>
          <p:cNvCxnSpPr/>
          <p:nvPr/>
        </p:nvCxnSpPr>
        <p:spPr>
          <a:xfrm flipH="1">
            <a:off x="5078449" y="1930699"/>
            <a:ext cx="35764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39 Conector recto"/>
          <p:cNvCxnSpPr/>
          <p:nvPr/>
        </p:nvCxnSpPr>
        <p:spPr>
          <a:xfrm flipV="1">
            <a:off x="5325053" y="2449315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39 Conector recto"/>
          <p:cNvCxnSpPr/>
          <p:nvPr/>
        </p:nvCxnSpPr>
        <p:spPr>
          <a:xfrm flipV="1">
            <a:off x="5287510" y="3216672"/>
            <a:ext cx="0" cy="2170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264" y="271978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13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CuadroTexto 7"/>
          <p:cNvSpPr txBox="1"/>
          <p:nvPr/>
        </p:nvSpPr>
        <p:spPr>
          <a:xfrm>
            <a:off x="602471" y="3043615"/>
            <a:ext cx="7939058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Salud Pública</a:t>
            </a:r>
          </a:p>
          <a:p>
            <a:pPr algn="ctr">
              <a:lnSpc>
                <a:spcPct val="90000"/>
              </a:lnSpc>
            </a:pP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23528" y="404664"/>
            <a:ext cx="2160240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71" y="44149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85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343167" y="92871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Dirección de Salud Pública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 flipH="1">
            <a:off x="4564338" y="2384181"/>
            <a:ext cx="0" cy="8713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18" name="25 Conector recto"/>
          <p:cNvCxnSpPr/>
          <p:nvPr/>
        </p:nvCxnSpPr>
        <p:spPr>
          <a:xfrm>
            <a:off x="1115536" y="3254524"/>
            <a:ext cx="678238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 Box 36"/>
          <p:cNvSpPr txBox="1">
            <a:spLocks noChangeArrowheads="1"/>
          </p:cNvSpPr>
          <p:nvPr/>
        </p:nvSpPr>
        <p:spPr bwMode="auto">
          <a:xfrm>
            <a:off x="3630172" y="1922516"/>
            <a:ext cx="198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Director(a) de Salud Pública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VACANTE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1331640" y="5167069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del Centro Canino y Felino</a:t>
            </a:r>
          </a:p>
        </p:txBody>
      </p:sp>
      <p:sp>
        <p:nvSpPr>
          <p:cNvPr id="22" name="Text Box 36"/>
          <p:cNvSpPr txBox="1">
            <a:spLocks noChangeArrowheads="1"/>
          </p:cNvSpPr>
          <p:nvPr/>
        </p:nvSpPr>
        <p:spPr bwMode="auto">
          <a:xfrm>
            <a:off x="395536" y="3585819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Salud Bucal</a:t>
            </a:r>
          </a:p>
        </p:txBody>
      </p:sp>
      <p:sp>
        <p:nvSpPr>
          <p:cNvPr id="23" name="Text Box 36"/>
          <p:cNvSpPr txBox="1">
            <a:spLocks noChangeArrowheads="1"/>
          </p:cNvSpPr>
          <p:nvPr/>
        </p:nvSpPr>
        <p:spPr bwMode="auto">
          <a:xfrm>
            <a:off x="3771569" y="3590511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de Recursos Humanos </a:t>
            </a:r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5452596" y="3591842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Municipio Saludable</a:t>
            </a:r>
          </a:p>
        </p:txBody>
      </p:sp>
      <p:sp>
        <p:nvSpPr>
          <p:cNvPr id="27" name="Text Box 36"/>
          <p:cNvSpPr txBox="1">
            <a:spLocks noChangeArrowheads="1"/>
          </p:cNvSpPr>
          <p:nvPr/>
        </p:nvSpPr>
        <p:spPr bwMode="auto">
          <a:xfrm>
            <a:off x="7141924" y="3587153"/>
            <a:ext cx="144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Médico de Barrio y Centros de Salud</a:t>
            </a: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4620172" y="5268669"/>
            <a:ext cx="14400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Promotor(a)</a:t>
            </a:r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6208540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7877300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>
            <a:off x="1115616" y="3271912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 flipH="1">
            <a:off x="2195736" y="3271912"/>
            <a:ext cx="0" cy="19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flipH="1">
            <a:off x="5343848" y="3271912"/>
            <a:ext cx="0" cy="1980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7" name="Rectangle 20"/>
          <p:cNvSpPr>
            <a:spLocks noChangeArrowheads="1"/>
          </p:cNvSpPr>
          <p:nvPr/>
        </p:nvSpPr>
        <p:spPr bwMode="auto">
          <a:xfrm>
            <a:off x="1646023" y="2336993"/>
            <a:ext cx="14904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/o</a:t>
            </a:r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 flipV="1">
            <a:off x="3142120" y="2455482"/>
            <a:ext cx="142221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5940702" y="2224649"/>
            <a:ext cx="14904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Administrativo(a)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V="1">
            <a:off x="4514203" y="2455482"/>
            <a:ext cx="141603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>
            <a:off x="4564338" y="3255534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1" name="Text Box 36"/>
          <p:cNvSpPr txBox="1">
            <a:spLocks noChangeArrowheads="1"/>
          </p:cNvSpPr>
          <p:nvPr/>
        </p:nvSpPr>
        <p:spPr bwMode="auto">
          <a:xfrm>
            <a:off x="2987984" y="5157192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de Brigadas Medicas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H="1">
            <a:off x="3563888" y="3249192"/>
            <a:ext cx="0" cy="1908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7141924" y="4597154"/>
            <a:ext cx="14400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Especialista de Área</a:t>
            </a:r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>
            <a:off x="7877300" y="4253193"/>
            <a:ext cx="470" cy="3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pic>
        <p:nvPicPr>
          <p:cNvPr id="43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540" y="321805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32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818581" y="103136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Área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1" name="Line 36"/>
          <p:cNvSpPr>
            <a:spLocks noChangeShapeType="1"/>
          </p:cNvSpPr>
          <p:nvPr/>
        </p:nvSpPr>
        <p:spPr bwMode="auto">
          <a:xfrm>
            <a:off x="4565359" y="2995847"/>
            <a:ext cx="0" cy="274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1043608" y="3629709"/>
            <a:ext cx="1636817" cy="51937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Oficial Administrativo(a)</a:t>
            </a:r>
          </a:p>
        </p:txBody>
      </p:sp>
      <p:sp>
        <p:nvSpPr>
          <p:cNvPr id="23" name="Line 37"/>
          <p:cNvSpPr>
            <a:spLocks noChangeShapeType="1"/>
          </p:cNvSpPr>
          <p:nvPr/>
        </p:nvSpPr>
        <p:spPr bwMode="auto">
          <a:xfrm flipV="1">
            <a:off x="1862016" y="3249863"/>
            <a:ext cx="5230264" cy="1840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4" name="Line 38"/>
          <p:cNvSpPr>
            <a:spLocks noChangeShapeType="1"/>
          </p:cNvSpPr>
          <p:nvPr/>
        </p:nvSpPr>
        <p:spPr bwMode="auto">
          <a:xfrm flipH="1">
            <a:off x="1881327" y="3270772"/>
            <a:ext cx="794" cy="378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solidFill>
                <a:srgbClr val="3333FF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Line 38"/>
          <p:cNvSpPr>
            <a:spLocks noChangeShapeType="1"/>
          </p:cNvSpPr>
          <p:nvPr/>
        </p:nvSpPr>
        <p:spPr bwMode="auto">
          <a:xfrm flipH="1">
            <a:off x="7079658" y="3241466"/>
            <a:ext cx="1588" cy="396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3591623" y="2342562"/>
            <a:ext cx="1947472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de Recursos Humanos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334458" y="3637466"/>
            <a:ext cx="1490400" cy="51161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Auxiliares</a:t>
            </a:r>
          </a:p>
          <a:p>
            <a:pPr algn="ctr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</p:txBody>
      </p:sp>
      <p:pic>
        <p:nvPicPr>
          <p:cNvPr id="13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458" y="37070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47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109407" y="2279"/>
            <a:ext cx="622961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Coordinación de Salud Bucal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085504" y="2915907"/>
            <a:ext cx="446" cy="802327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1343695" y="3720514"/>
            <a:ext cx="1584000" cy="71659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kumimoji="1"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489001" y="3726114"/>
            <a:ext cx="1193005" cy="7416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Odontólogos(as)</a:t>
            </a:r>
          </a:p>
        </p:txBody>
      </p:sp>
      <p:cxnSp>
        <p:nvCxnSpPr>
          <p:cNvPr id="47" name="27 Conector recto"/>
          <p:cNvCxnSpPr/>
          <p:nvPr/>
        </p:nvCxnSpPr>
        <p:spPr>
          <a:xfrm>
            <a:off x="6145695" y="3308592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3365503" y="2454242"/>
            <a:ext cx="1440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Salud Bucal</a:t>
            </a: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5004048" y="3720514"/>
            <a:ext cx="1944040" cy="71659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ES" sz="1200" dirty="0" smtClean="0">
                <a:latin typeface="Calibri" panose="020F0502020204030204" pitchFamily="34" charset="0"/>
                <a:cs typeface="Arial" charset="0"/>
              </a:rPr>
              <a:t>Auxiliares Administrativos(as)</a:t>
            </a:r>
          </a:p>
        </p:txBody>
      </p:sp>
      <p:sp>
        <p:nvSpPr>
          <p:cNvPr id="10" name="Line 13"/>
          <p:cNvSpPr>
            <a:spLocks noChangeShapeType="1"/>
          </p:cNvSpPr>
          <p:nvPr/>
        </p:nvSpPr>
        <p:spPr bwMode="auto">
          <a:xfrm>
            <a:off x="2135694" y="3288514"/>
            <a:ext cx="4020393" cy="20078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11" name="27 Conector recto"/>
          <p:cNvCxnSpPr/>
          <p:nvPr/>
        </p:nvCxnSpPr>
        <p:spPr>
          <a:xfrm>
            <a:off x="2135695" y="3288514"/>
            <a:ext cx="0" cy="43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88640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641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468560" y="-8409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Municipio Saludable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695562" y="3453470"/>
            <a:ext cx="1098559" cy="393778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Promotor(a)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494855" y="3427921"/>
            <a:ext cx="1404000" cy="27699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Intendente</a:t>
            </a:r>
          </a:p>
        </p:txBody>
      </p:sp>
      <p:sp>
        <p:nvSpPr>
          <p:cNvPr id="9" name="Line 44"/>
          <p:cNvSpPr>
            <a:spLocks noChangeShapeType="1"/>
          </p:cNvSpPr>
          <p:nvPr/>
        </p:nvSpPr>
        <p:spPr bwMode="auto">
          <a:xfrm>
            <a:off x="2620200" y="3589801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150170" y="3595661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970947" y="3453470"/>
            <a:ext cx="1337633" cy="803049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Trabajadores(as)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Sociales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244842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/>
          <p:nvPr/>
        </p:nvCxnSpPr>
        <p:spPr bwMode="auto">
          <a:xfrm>
            <a:off x="3639764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34754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148461" y="3139921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7326022" y="2317475"/>
            <a:ext cx="1404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Encargado(a) de área</a:t>
            </a:r>
          </a:p>
        </p:txBody>
      </p:sp>
      <p:cxnSp>
        <p:nvCxnSpPr>
          <p:cNvPr id="18" name="25 Conector recto"/>
          <p:cNvCxnSpPr>
            <a:endCxn id="17" idx="1"/>
          </p:cNvCxnSpPr>
          <p:nvPr/>
        </p:nvCxnSpPr>
        <p:spPr>
          <a:xfrm>
            <a:off x="5426184" y="2623475"/>
            <a:ext cx="189983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414754" y="3426394"/>
            <a:ext cx="1440000" cy="137075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Fumigadores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788184" y="1349837"/>
            <a:ext cx="1800000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Coordinador(a) de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Municipio Saludable 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033571" y="2312944"/>
            <a:ext cx="1476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de Brigadas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Medicas</a:t>
            </a:r>
          </a:p>
        </p:txBody>
      </p:sp>
      <p:cxnSp>
        <p:nvCxnSpPr>
          <p:cNvPr id="22" name="25 Conector recto"/>
          <p:cNvCxnSpPr>
            <a:stCxn id="21" idx="3"/>
          </p:cNvCxnSpPr>
          <p:nvPr/>
        </p:nvCxnSpPr>
        <p:spPr>
          <a:xfrm>
            <a:off x="2509571" y="2618944"/>
            <a:ext cx="307861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32163" y="3140968"/>
            <a:ext cx="7422577" cy="0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90218" y="3453470"/>
            <a:ext cx="1424257" cy="446773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Enfermera </a:t>
            </a:r>
            <a:r>
              <a:rPr lang="es-ES" sz="1200" dirty="0">
                <a:latin typeface="Calibri" panose="020F0502020204030204" pitchFamily="34" charset="0"/>
                <a:cs typeface="Arial" charset="0"/>
              </a:rPr>
              <a:t>(o)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general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26" name="25 Conector recto"/>
          <p:cNvCxnSpPr/>
          <p:nvPr/>
        </p:nvCxnSpPr>
        <p:spPr bwMode="auto">
          <a:xfrm>
            <a:off x="732806" y="3140968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25 Conector recto"/>
          <p:cNvCxnSpPr/>
          <p:nvPr/>
        </p:nvCxnSpPr>
        <p:spPr>
          <a:xfrm>
            <a:off x="3067877" y="1734557"/>
            <a:ext cx="72030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25 Conector recto"/>
          <p:cNvCxnSpPr/>
          <p:nvPr/>
        </p:nvCxnSpPr>
        <p:spPr>
          <a:xfrm>
            <a:off x="5588184" y="1748182"/>
            <a:ext cx="67483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26 Conector recto"/>
          <p:cNvCxnSpPr/>
          <p:nvPr/>
        </p:nvCxnSpPr>
        <p:spPr bwMode="auto">
          <a:xfrm>
            <a:off x="3067877" y="1734557"/>
            <a:ext cx="0" cy="1406411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26 Conector recto"/>
          <p:cNvCxnSpPr/>
          <p:nvPr/>
        </p:nvCxnSpPr>
        <p:spPr bwMode="auto">
          <a:xfrm>
            <a:off x="6263017" y="1748182"/>
            <a:ext cx="0" cy="1392786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 bwMode="auto">
          <a:xfrm>
            <a:off x="6657468" y="3139921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5937468" y="3425668"/>
            <a:ext cx="1440000" cy="106661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Enfermeras (os)</a:t>
            </a:r>
          </a:p>
          <a:p>
            <a:pPr algn="ctr"/>
            <a:endParaRPr lang="es-ES" sz="120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899592" y="4329168"/>
            <a:ext cx="1476000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</p:txBody>
      </p:sp>
      <p:cxnSp>
        <p:nvCxnSpPr>
          <p:cNvPr id="33" name="26 Conector recto"/>
          <p:cNvCxnSpPr/>
          <p:nvPr/>
        </p:nvCxnSpPr>
        <p:spPr bwMode="auto">
          <a:xfrm>
            <a:off x="1619672" y="2924944"/>
            <a:ext cx="0" cy="1406411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4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934" y="234742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410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5438"/>
            <a:ext cx="8229600" cy="1143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_tradnl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4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Oficina del Secretario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95536" y="332656"/>
            <a:ext cx="2160240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050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240612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842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684584" y="4388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Área Médica de Barrio y Centros de Salud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H="1">
            <a:off x="4573321" y="2030785"/>
            <a:ext cx="2183" cy="1016519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559702" y="3351943"/>
            <a:ext cx="1069198" cy="514419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Pediatra</a:t>
            </a:r>
          </a:p>
        </p:txBody>
      </p:sp>
      <p:sp>
        <p:nvSpPr>
          <p:cNvPr id="8" name="Text Box 34"/>
          <p:cNvSpPr txBox="1">
            <a:spLocks noChangeArrowheads="1"/>
          </p:cNvSpPr>
          <p:nvPr/>
        </p:nvSpPr>
        <p:spPr bwMode="auto">
          <a:xfrm>
            <a:off x="7626910" y="3351692"/>
            <a:ext cx="1404000" cy="8309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Auxiliares Administrativos(as)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0" name="Line 44"/>
          <p:cNvSpPr>
            <a:spLocks noChangeShapeType="1"/>
          </p:cNvSpPr>
          <p:nvPr/>
        </p:nvSpPr>
        <p:spPr bwMode="auto">
          <a:xfrm>
            <a:off x="8282225" y="3052736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2840808" y="3382828"/>
            <a:ext cx="1254942" cy="430530"/>
          </a:xfrm>
          <a:prstGeom prst="rect">
            <a:avLst/>
          </a:prstGeom>
          <a:noFill/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Ginecólogo(a)</a:t>
            </a:r>
          </a:p>
        </p:txBody>
      </p:sp>
      <p:cxnSp>
        <p:nvCxnSpPr>
          <p:cNvPr id="13" name="25 Conector recto"/>
          <p:cNvCxnSpPr/>
          <p:nvPr/>
        </p:nvCxnSpPr>
        <p:spPr bwMode="auto">
          <a:xfrm>
            <a:off x="2021498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26 Conector recto"/>
          <p:cNvCxnSpPr>
            <a:endCxn id="12" idx="0"/>
          </p:cNvCxnSpPr>
          <p:nvPr/>
        </p:nvCxnSpPr>
        <p:spPr bwMode="auto">
          <a:xfrm>
            <a:off x="3468279" y="3067701"/>
            <a:ext cx="0" cy="315127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28 Conector recto"/>
          <p:cNvCxnSpPr/>
          <p:nvPr/>
        </p:nvCxnSpPr>
        <p:spPr bwMode="auto">
          <a:xfrm>
            <a:off x="5181739" y="3047304"/>
            <a:ext cx="0" cy="336453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30 Conector recto"/>
          <p:cNvCxnSpPr/>
          <p:nvPr/>
        </p:nvCxnSpPr>
        <p:spPr bwMode="auto">
          <a:xfrm>
            <a:off x="8286794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227029" y="2186896"/>
            <a:ext cx="1649227" cy="612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</a:t>
            </a:r>
            <a:r>
              <a:rPr lang="es-ES" sz="1200" dirty="0">
                <a:latin typeface="Calibri" panose="020F0502020204030204" pitchFamily="34" charset="0"/>
                <a:cs typeface="Arial" charset="0"/>
              </a:rPr>
              <a:t>/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B</a:t>
            </a:r>
          </a:p>
        </p:txBody>
      </p:sp>
      <p:cxnSp>
        <p:nvCxnSpPr>
          <p:cNvPr id="18" name="25 Conector recto"/>
          <p:cNvCxnSpPr/>
          <p:nvPr/>
        </p:nvCxnSpPr>
        <p:spPr>
          <a:xfrm>
            <a:off x="4569739" y="2492896"/>
            <a:ext cx="61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717955" y="3383757"/>
            <a:ext cx="1018146" cy="6711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Médicos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Médico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Arial" charset="0"/>
              </a:rPr>
              <a:t>Familiar</a:t>
            </a: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355998" y="1398254"/>
            <a:ext cx="2502131" cy="64633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cs typeface="Arial" charset="0"/>
              </a:rPr>
              <a:t>Encargado (a) Encargado Médico de Barrio y  Centros de Salud</a:t>
            </a:r>
          </a:p>
          <a:p>
            <a:pPr algn="ctr"/>
            <a:endParaRPr lang="es-ES" sz="1200" dirty="0" smtClean="0">
              <a:cs typeface="Arial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555775" y="2248318"/>
            <a:ext cx="1403529" cy="48643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Chofer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22" name="25 Conector recto"/>
          <p:cNvCxnSpPr/>
          <p:nvPr/>
        </p:nvCxnSpPr>
        <p:spPr>
          <a:xfrm>
            <a:off x="3995064" y="2492896"/>
            <a:ext cx="612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Line 13"/>
          <p:cNvSpPr>
            <a:spLocks noChangeShapeType="1"/>
          </p:cNvSpPr>
          <p:nvPr/>
        </p:nvSpPr>
        <p:spPr bwMode="auto">
          <a:xfrm>
            <a:off x="755576" y="3041540"/>
            <a:ext cx="7531218" cy="16403"/>
          </a:xfrm>
          <a:prstGeom prst="line">
            <a:avLst/>
          </a:prstGeom>
          <a:ln w="28575"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7" name="Rectangle 19"/>
          <p:cNvSpPr>
            <a:spLocks noChangeArrowheads="1"/>
          </p:cNvSpPr>
          <p:nvPr/>
        </p:nvSpPr>
        <p:spPr bwMode="auto">
          <a:xfrm>
            <a:off x="6134032" y="3330705"/>
            <a:ext cx="1275090" cy="43648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Supervisor(a)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(vacante)</a:t>
            </a:r>
          </a:p>
        </p:txBody>
      </p:sp>
      <p:cxnSp>
        <p:nvCxnSpPr>
          <p:cNvPr id="28" name="28 Conector recto"/>
          <p:cNvCxnSpPr/>
          <p:nvPr/>
        </p:nvCxnSpPr>
        <p:spPr bwMode="auto">
          <a:xfrm>
            <a:off x="6770879" y="30560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8 Conector recto"/>
          <p:cNvCxnSpPr/>
          <p:nvPr/>
        </p:nvCxnSpPr>
        <p:spPr>
          <a:xfrm>
            <a:off x="2021498" y="3067701"/>
            <a:ext cx="0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28 Conector recto"/>
          <p:cNvCxnSpPr/>
          <p:nvPr/>
        </p:nvCxnSpPr>
        <p:spPr>
          <a:xfrm>
            <a:off x="2706775" y="3047304"/>
            <a:ext cx="0" cy="198854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2197681" y="5056247"/>
            <a:ext cx="1036289" cy="7452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MX" sz="1200" dirty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Auxiliares</a:t>
            </a:r>
          </a:p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6218421" y="4315833"/>
            <a:ext cx="1106311" cy="612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1" lang="es-MX" sz="1200" dirty="0" smtClean="0">
                <a:latin typeface="Calibri" panose="020F0502020204030204" pitchFamily="34" charset="0"/>
                <a:cs typeface="Arial" charset="0"/>
              </a:rPr>
              <a:t>Recepcionista</a:t>
            </a:r>
          </a:p>
        </p:txBody>
      </p:sp>
      <p:cxnSp>
        <p:nvCxnSpPr>
          <p:cNvPr id="41" name="28 Conector recto"/>
          <p:cNvCxnSpPr/>
          <p:nvPr/>
        </p:nvCxnSpPr>
        <p:spPr>
          <a:xfrm>
            <a:off x="6770879" y="3767190"/>
            <a:ext cx="698" cy="5486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118808" y="3364735"/>
            <a:ext cx="1332000" cy="5016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b="1" dirty="0" smtClean="0">
                <a:latin typeface="Calibri" panose="020F0502020204030204" pitchFamily="34" charset="0"/>
                <a:cs typeface="Arial" charset="0"/>
              </a:rPr>
              <a:t>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E</a:t>
            </a:r>
          </a:p>
        </p:txBody>
      </p:sp>
      <p:cxnSp>
        <p:nvCxnSpPr>
          <p:cNvPr id="37" name="25 Conector recto"/>
          <p:cNvCxnSpPr/>
          <p:nvPr/>
        </p:nvCxnSpPr>
        <p:spPr bwMode="auto">
          <a:xfrm>
            <a:off x="761040" y="3041540"/>
            <a:ext cx="0" cy="2880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5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87036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575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2"/>
          <p:cNvSpPr>
            <a:spLocks noChangeShapeType="1"/>
          </p:cNvSpPr>
          <p:nvPr/>
        </p:nvSpPr>
        <p:spPr bwMode="auto">
          <a:xfrm>
            <a:off x="4569737" y="2610798"/>
            <a:ext cx="3431" cy="70530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8" name="Line 17"/>
          <p:cNvSpPr>
            <a:spLocks noChangeShapeType="1"/>
          </p:cNvSpPr>
          <p:nvPr/>
        </p:nvSpPr>
        <p:spPr bwMode="auto">
          <a:xfrm>
            <a:off x="2025629" y="3316107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9" name="Line 19"/>
          <p:cNvSpPr>
            <a:spLocks noChangeShapeType="1"/>
          </p:cNvSpPr>
          <p:nvPr/>
        </p:nvSpPr>
        <p:spPr bwMode="auto">
          <a:xfrm>
            <a:off x="2037078" y="3316107"/>
            <a:ext cx="4807822" cy="1135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3730947" y="3316107"/>
            <a:ext cx="0" cy="180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21"/>
          <p:cNvSpPr>
            <a:spLocks noChangeArrowheads="1"/>
          </p:cNvSpPr>
          <p:nvPr/>
        </p:nvSpPr>
        <p:spPr bwMode="auto">
          <a:xfrm>
            <a:off x="1485629" y="3821997"/>
            <a:ext cx="1080000" cy="6508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Choferes</a:t>
            </a:r>
          </a:p>
        </p:txBody>
      </p:sp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3057455" y="3496106"/>
            <a:ext cx="1281833" cy="108502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 eaLnBrk="0" hangingPunct="0"/>
            <a:endParaRPr kumimoji="1" lang="es-MX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Auxiliar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  <a:p>
            <a:pPr algn="ctr"/>
            <a:r>
              <a:rPr lang="es-ES" sz="1200" dirty="0" err="1" smtClean="0">
                <a:latin typeface="Calibri" panose="020F0502020204030204" pitchFamily="34" charset="0"/>
                <a:cs typeface="Arial" charset="0"/>
              </a:rPr>
              <a:t>Capturadores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(as)</a:t>
            </a:r>
          </a:p>
          <a:p>
            <a:pPr algn="ctr"/>
            <a:endParaRPr lang="es-ES" sz="1200" dirty="0" smtClean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6304900" y="3831582"/>
            <a:ext cx="1080000" cy="97515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0"/>
          <a:lstStyle/>
          <a:p>
            <a:pPr algn="ctr"/>
            <a:r>
              <a:rPr 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Encargado(a)</a:t>
            </a:r>
          </a:p>
          <a:p>
            <a:pPr algn="ctr"/>
            <a:r>
              <a:rPr lang="es-ES" sz="1200" dirty="0" smtClean="0">
                <a:solidFill>
                  <a:srgbClr val="000000"/>
                </a:solidFill>
                <a:latin typeface="Calibri" panose="020F0502020204030204" pitchFamily="34" charset="0"/>
                <a:cs typeface="Arial" charset="0"/>
              </a:rPr>
              <a:t>Veterinario</a:t>
            </a: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s(as)</a:t>
            </a: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6844900" y="3327459"/>
            <a:ext cx="0" cy="504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0" name="Text Box 36"/>
          <p:cNvSpPr txBox="1">
            <a:spLocks noChangeArrowheads="1"/>
          </p:cNvSpPr>
          <p:nvPr/>
        </p:nvSpPr>
        <p:spPr bwMode="auto">
          <a:xfrm>
            <a:off x="3626575" y="2149132"/>
            <a:ext cx="1908000" cy="46166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Jefe(a) de Centro </a:t>
            </a:r>
          </a:p>
          <a:p>
            <a:pPr algn="ctr"/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 Canino y Felino</a:t>
            </a:r>
          </a:p>
        </p:txBody>
      </p:sp>
      <p:sp>
        <p:nvSpPr>
          <p:cNvPr id="24" name="CuadroTexto 4"/>
          <p:cNvSpPr txBox="1"/>
          <p:nvPr/>
        </p:nvSpPr>
        <p:spPr>
          <a:xfrm>
            <a:off x="-324544" y="2434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del Centro de Atención Canino y Felino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2269283" y="2772002"/>
            <a:ext cx="1332000" cy="38984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200" b="1" dirty="0" smtClean="0">
                <a:latin typeface="Calibri" panose="020F0502020204030204" pitchFamily="34" charset="0"/>
                <a:cs typeface="Arial" charset="0"/>
              </a:rPr>
              <a:t> </a:t>
            </a:r>
            <a:r>
              <a:rPr lang="es-ES" sz="1200" dirty="0" smtClean="0">
                <a:latin typeface="Calibri" panose="020F0502020204030204" pitchFamily="34" charset="0"/>
                <a:cs typeface="Arial" charset="0"/>
              </a:rPr>
              <a:t>Secretaria E</a:t>
            </a:r>
          </a:p>
        </p:txBody>
      </p:sp>
      <p:cxnSp>
        <p:nvCxnSpPr>
          <p:cNvPr id="23" name="16 Conector recto"/>
          <p:cNvCxnSpPr/>
          <p:nvPr/>
        </p:nvCxnSpPr>
        <p:spPr>
          <a:xfrm flipH="1">
            <a:off x="3626575" y="2963452"/>
            <a:ext cx="9431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4900" y="432233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63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" y="3196015"/>
            <a:ext cx="914339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Parques Públicos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95536" y="404664"/>
            <a:ext cx="2160240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99" y="477642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cto 14"/>
          <p:cNvCxnSpPr/>
          <p:nvPr/>
        </p:nvCxnSpPr>
        <p:spPr>
          <a:xfrm flipV="1">
            <a:off x="5434979" y="4720347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28" name="Conector recto 27"/>
          <p:cNvCxnSpPr/>
          <p:nvPr/>
        </p:nvCxnSpPr>
        <p:spPr>
          <a:xfrm flipV="1">
            <a:off x="3419872" y="4720347"/>
            <a:ext cx="0" cy="230847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4191165" y="1942680"/>
            <a:ext cx="402499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" name="Conector recto 3"/>
          <p:cNvCxnSpPr/>
          <p:nvPr/>
        </p:nvCxnSpPr>
        <p:spPr>
          <a:xfrm flipH="1" flipV="1">
            <a:off x="4191166" y="1612611"/>
            <a:ext cx="0" cy="3107736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1509141" y="4720347"/>
            <a:ext cx="6045949" cy="2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2009806" y="3974774"/>
            <a:ext cx="180260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Oficial </a:t>
            </a:r>
            <a:r>
              <a:rPr lang="es-MX" altLang="es-MX" sz="1200" dirty="0" smtClean="0">
                <a:latin typeface="Calibri" panose="020F0502020204030204" pitchFamily="34" charset="0"/>
              </a:rPr>
              <a:t>Administrativo(a)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2018620" y="3356728"/>
            <a:ext cx="180260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Chofer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8" name="15 CuadroTexto"/>
          <p:cNvSpPr txBox="1">
            <a:spLocks noChangeArrowheads="1"/>
          </p:cNvSpPr>
          <p:nvPr/>
        </p:nvSpPr>
        <p:spPr bwMode="auto">
          <a:xfrm>
            <a:off x="4593664" y="3290694"/>
            <a:ext cx="1619250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>
            <a:defPPr>
              <a:defRPr lang="es-MX"/>
            </a:defPPr>
            <a:lvl1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 sz="1200">
                <a:latin typeface="Calibri" panose="020F0502020204030204" pitchFamily="34" charset="0"/>
              </a:defRPr>
            </a:lvl1pPr>
          </a:lstStyle>
          <a:p>
            <a:r>
              <a:rPr lang="es-MX" altLang="es-ES" dirty="0" smtClean="0"/>
              <a:t>Auxiliares Administrativos(as)</a:t>
            </a:r>
            <a:endParaRPr lang="es-MX" altLang="es-ES" dirty="0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724085" y="4963111"/>
            <a:ext cx="164907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Coordinador (a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3075042" y="2332817"/>
            <a:ext cx="2232247" cy="655564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 </a:t>
            </a:r>
            <a:r>
              <a:rPr lang="es-MX" altLang="es-MX" sz="1200" dirty="0" smtClean="0">
                <a:latin typeface="Calibri" panose="020F0502020204030204" pitchFamily="34" charset="0"/>
              </a:rPr>
              <a:t>Coordinador </a:t>
            </a:r>
            <a:r>
              <a:rPr lang="es-MX" altLang="es-MX" sz="1200" dirty="0">
                <a:latin typeface="Calibri" panose="020F0502020204030204" pitchFamily="34" charset="0"/>
              </a:rPr>
              <a:t>(a</a:t>
            </a:r>
            <a:r>
              <a:rPr lang="es-MX" altLang="es-MX" sz="1200" dirty="0" smtClean="0">
                <a:latin typeface="Calibri" panose="020F0502020204030204" pitchFamily="34" charset="0"/>
              </a:rPr>
              <a:t>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Administrativo(a) Parques Públicos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2692537" y="4917731"/>
            <a:ext cx="1498628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 Operativo(a)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Parque Tucán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558679" y="4900397"/>
            <a:ext cx="175260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</a:t>
            </a:r>
            <a:r>
              <a:rPr lang="es-MX" altLang="es-MX" sz="1200" dirty="0">
                <a:latin typeface="Calibri" panose="020F0502020204030204" pitchFamily="34" charset="0"/>
              </a:rPr>
              <a:t>Operativo (a</a:t>
            </a:r>
            <a:r>
              <a:rPr lang="es-MX" altLang="es-MX" sz="1200" dirty="0" smtClean="0">
                <a:latin typeface="Calibri" panose="020F0502020204030204" pitchFamily="34" charset="0"/>
              </a:rPr>
              <a:t>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Parque Aztlán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4496427" y="1813999"/>
            <a:ext cx="233976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Coordinador(a) General Parques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3118518" y="1137806"/>
            <a:ext cx="223224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Director (a)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Parques </a:t>
            </a:r>
            <a:r>
              <a:rPr lang="es-MX" altLang="es-MX" sz="1200" dirty="0" smtClean="0">
                <a:latin typeface="Calibri" panose="020F0502020204030204" pitchFamily="34" charset="0"/>
              </a:rPr>
              <a:t>Públicos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cxnSp>
        <p:nvCxnSpPr>
          <p:cNvPr id="17" name="Conector recto 16"/>
          <p:cNvCxnSpPr/>
          <p:nvPr/>
        </p:nvCxnSpPr>
        <p:spPr>
          <a:xfrm>
            <a:off x="3812414" y="3535376"/>
            <a:ext cx="757505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3812414" y="4133824"/>
            <a:ext cx="400054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9" name="Conector recto 18"/>
          <p:cNvCxnSpPr/>
          <p:nvPr/>
        </p:nvCxnSpPr>
        <p:spPr>
          <a:xfrm flipV="1">
            <a:off x="1509141" y="4720347"/>
            <a:ext cx="0" cy="230847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CuadroTexto 19"/>
          <p:cNvSpPr txBox="1"/>
          <p:nvPr/>
        </p:nvSpPr>
        <p:spPr>
          <a:xfrm>
            <a:off x="296656" y="78795"/>
            <a:ext cx="591625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Parques Públicos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cxnSp>
        <p:nvCxnSpPr>
          <p:cNvPr id="23" name="Conector recto 22"/>
          <p:cNvCxnSpPr/>
          <p:nvPr/>
        </p:nvCxnSpPr>
        <p:spPr>
          <a:xfrm flipV="1">
            <a:off x="7555090" y="4720347"/>
            <a:ext cx="0" cy="25407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557877" y="4963111"/>
            <a:ext cx="199442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Coordinador(a) </a:t>
            </a:r>
            <a:r>
              <a:rPr lang="es-MX" altLang="es-MX" sz="1200" dirty="0">
                <a:latin typeface="Calibri" panose="020F0502020204030204" pitchFamily="34" charset="0"/>
              </a:rPr>
              <a:t>Operativo (a</a:t>
            </a:r>
            <a:r>
              <a:rPr lang="es-MX" altLang="es-MX" sz="1200" dirty="0" smtClean="0">
                <a:latin typeface="Calibri" panose="020F0502020204030204" pitchFamily="34" charset="0"/>
              </a:rPr>
              <a:t>) </a:t>
            </a:r>
          </a:p>
        </p:txBody>
      </p:sp>
      <p:pic>
        <p:nvPicPr>
          <p:cNvPr id="25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279" y="454559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3029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74"/>
          <p:cNvCxnSpPr/>
          <p:nvPr/>
        </p:nvCxnSpPr>
        <p:spPr>
          <a:xfrm flipV="1">
            <a:off x="6591966" y="2756066"/>
            <a:ext cx="12515" cy="224703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>
            <a:stCxn id="25" idx="0"/>
          </p:cNvCxnSpPr>
          <p:nvPr/>
        </p:nvCxnSpPr>
        <p:spPr>
          <a:xfrm flipV="1">
            <a:off x="4683175" y="1712172"/>
            <a:ext cx="0" cy="331219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103538" y="0"/>
            <a:ext cx="490051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Parques Públicos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620833" y="4990221"/>
            <a:ext cx="1886300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Liviana</a:t>
            </a: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5813090" y="3570654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Encargado(a) Sección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3845821" y="2980841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3850326" y="3610438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Plomero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8" name="Rectangle 12"/>
          <p:cNvSpPr>
            <a:spLocks noChangeArrowheads="1"/>
          </p:cNvSpPr>
          <p:nvPr/>
        </p:nvSpPr>
        <p:spPr bwMode="auto">
          <a:xfrm>
            <a:off x="5805638" y="2980841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5813090" y="4996827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1" name="Rectangle 12"/>
          <p:cNvSpPr>
            <a:spLocks noChangeArrowheads="1"/>
          </p:cNvSpPr>
          <p:nvPr/>
        </p:nvSpPr>
        <p:spPr bwMode="auto">
          <a:xfrm>
            <a:off x="3845821" y="1340768"/>
            <a:ext cx="1674703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Jefe(a)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( Operativo ) 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73" name="Conector recto 72"/>
          <p:cNvCxnSpPr/>
          <p:nvPr/>
        </p:nvCxnSpPr>
        <p:spPr>
          <a:xfrm flipV="1">
            <a:off x="2547797" y="2756066"/>
            <a:ext cx="0" cy="224703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1673793" y="3607995"/>
            <a:ext cx="180005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74" name="Conector recto 73"/>
          <p:cNvCxnSpPr/>
          <p:nvPr/>
        </p:nvCxnSpPr>
        <p:spPr>
          <a:xfrm>
            <a:off x="2547797" y="2756066"/>
            <a:ext cx="403967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666356" y="2980841"/>
            <a:ext cx="180005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Profesional Especialista 1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5805639" y="4310276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Elemento Operativo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3845823" y="4317402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Generales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845822" y="2177781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Vigilante</a:t>
            </a:r>
          </a:p>
        </p:txBody>
      </p:sp>
      <p:sp>
        <p:nvSpPr>
          <p:cNvPr id="70" name="Rectangle 12"/>
          <p:cNvSpPr>
            <a:spLocks noChangeArrowheads="1"/>
          </p:cNvSpPr>
          <p:nvPr/>
        </p:nvSpPr>
        <p:spPr bwMode="auto">
          <a:xfrm>
            <a:off x="1679669" y="4302467"/>
            <a:ext cx="1786744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Carpinteros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3845823" y="5024366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Intendente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pic>
        <p:nvPicPr>
          <p:cNvPr id="27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4315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93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Conector recto 72"/>
          <p:cNvCxnSpPr/>
          <p:nvPr/>
        </p:nvCxnSpPr>
        <p:spPr>
          <a:xfrm flipV="1">
            <a:off x="2305651" y="2408935"/>
            <a:ext cx="1" cy="157515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75" name="Conector recto 74"/>
          <p:cNvCxnSpPr>
            <a:stCxn id="25" idx="0"/>
          </p:cNvCxnSpPr>
          <p:nvPr/>
        </p:nvCxnSpPr>
        <p:spPr>
          <a:xfrm flipH="1" flipV="1">
            <a:off x="6428702" y="2415893"/>
            <a:ext cx="5993" cy="140386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14" name="Conector recto 13"/>
          <p:cNvCxnSpPr>
            <a:stCxn id="65" idx="2"/>
          </p:cNvCxnSpPr>
          <p:nvPr/>
        </p:nvCxnSpPr>
        <p:spPr>
          <a:xfrm flipH="1" flipV="1">
            <a:off x="4383308" y="1728255"/>
            <a:ext cx="34882" cy="238509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" name="CuadroTexto 4"/>
          <p:cNvSpPr txBox="1"/>
          <p:nvPr/>
        </p:nvSpPr>
        <p:spPr>
          <a:xfrm>
            <a:off x="126656" y="44085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Canoas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1435079" y="3164194"/>
            <a:ext cx="180849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 </a:t>
            </a: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4897617" y="1944064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Administrativo(a)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3580838" y="3854820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12"/>
          <p:cNvSpPr>
            <a:spLocks noChangeArrowheads="1"/>
          </p:cNvSpPr>
          <p:nvPr/>
        </p:nvSpPr>
        <p:spPr bwMode="auto">
          <a:xfrm>
            <a:off x="3563337" y="2714307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5586105" y="2738801"/>
            <a:ext cx="16971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Oficial </a:t>
            </a:r>
            <a:r>
              <a:rPr lang="es-MX" altLang="es-MX" sz="1200" dirty="0" smtClean="0">
                <a:latin typeface="Calibri" panose="020F0502020204030204" pitchFamily="34" charset="0"/>
              </a:rPr>
              <a:t>Eléctric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74" name="Conector recto 73"/>
          <p:cNvCxnSpPr/>
          <p:nvPr/>
        </p:nvCxnSpPr>
        <p:spPr>
          <a:xfrm flipV="1">
            <a:off x="2316520" y="2408935"/>
            <a:ext cx="4112182" cy="695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7" name="Rectangle 12"/>
          <p:cNvSpPr>
            <a:spLocks noChangeArrowheads="1"/>
          </p:cNvSpPr>
          <p:nvPr/>
        </p:nvSpPr>
        <p:spPr bwMode="auto">
          <a:xfrm>
            <a:off x="1435079" y="2709094"/>
            <a:ext cx="180005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Encargados(as)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Conector recto 18"/>
          <p:cNvCxnSpPr/>
          <p:nvPr/>
        </p:nvCxnSpPr>
        <p:spPr>
          <a:xfrm>
            <a:off x="4400688" y="2073330"/>
            <a:ext cx="501753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15502" y="1159491"/>
            <a:ext cx="2106384" cy="590931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Coordinador(a) Administrativo(a) Parques Públicos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5586105" y="3819758"/>
            <a:ext cx="16971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Pint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401402" y="3854820"/>
            <a:ext cx="1808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1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702" y="260648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273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/>
          <p:cNvCxnSpPr/>
          <p:nvPr/>
        </p:nvCxnSpPr>
        <p:spPr>
          <a:xfrm>
            <a:off x="3131840" y="3284984"/>
            <a:ext cx="3169972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>
            <a:off x="5006446" y="2474159"/>
            <a:ext cx="501658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>
            <a:stCxn id="21" idx="0"/>
            <a:endCxn id="24" idx="2"/>
          </p:cNvCxnSpPr>
          <p:nvPr/>
        </p:nvCxnSpPr>
        <p:spPr>
          <a:xfrm flipV="1">
            <a:off x="7019463" y="3506951"/>
            <a:ext cx="0" cy="694015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7" name="Conector recto 6"/>
          <p:cNvCxnSpPr/>
          <p:nvPr/>
        </p:nvCxnSpPr>
        <p:spPr>
          <a:xfrm flipH="1" flipV="1">
            <a:off x="4986029" y="850163"/>
            <a:ext cx="0" cy="4513864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065139" y="4727806"/>
            <a:ext cx="180849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Auxiliares Administrativos(as)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42028" y="2335608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Oficial </a:t>
            </a:r>
            <a:r>
              <a:rPr lang="es-MX" altLang="es-MX" sz="1200" dirty="0" smtClean="0">
                <a:latin typeface="Calibri" panose="020F0502020204030204" pitchFamily="34" charset="0"/>
              </a:rPr>
              <a:t>Administrativo(a) 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048496" y="3690891"/>
            <a:ext cx="180005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Auxiliar </a:t>
            </a:r>
            <a:r>
              <a:rPr lang="es-MX" altLang="es-MX" sz="1200" dirty="0" smtClean="0">
                <a:latin typeface="Calibri" panose="020F0502020204030204" pitchFamily="34" charset="0"/>
              </a:rPr>
              <a:t>Administrativo(a)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941792" y="795397"/>
            <a:ext cx="2106384" cy="590931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Coordinador(a) Administrativo(a) Parques Públicos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12" name="Conector recto 11"/>
          <p:cNvCxnSpPr/>
          <p:nvPr/>
        </p:nvCxnSpPr>
        <p:spPr>
          <a:xfrm>
            <a:off x="4565582" y="2305216"/>
            <a:ext cx="438466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126434" y="3737262"/>
            <a:ext cx="176034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</a:t>
            </a:r>
            <a:r>
              <a:rPr lang="es-MX" altLang="es-MX" sz="1200" dirty="0">
                <a:latin typeface="Calibri" panose="020F0502020204030204" pitchFamily="34" charset="0"/>
              </a:rPr>
              <a:t>de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4065139" y="4222476"/>
            <a:ext cx="178341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Secretaria / </a:t>
            </a:r>
            <a:r>
              <a:rPr lang="es-MX" altLang="es-MX" sz="1200" dirty="0" smtClean="0">
                <a:latin typeface="Calibri" panose="020F0502020204030204" pitchFamily="34" charset="0"/>
              </a:rPr>
              <a:t>B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2602990" y="2164711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Auxiliar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cxnSp>
        <p:nvCxnSpPr>
          <p:cNvPr id="17" name="Conector recto 16"/>
          <p:cNvCxnSpPr/>
          <p:nvPr/>
        </p:nvCxnSpPr>
        <p:spPr>
          <a:xfrm flipV="1">
            <a:off x="2601744" y="3312197"/>
            <a:ext cx="0" cy="712451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1617847" y="3869593"/>
            <a:ext cx="200806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Oficial </a:t>
            </a:r>
            <a:r>
              <a:rPr lang="es-MX" altLang="es-MX" sz="1200" dirty="0" smtClean="0">
                <a:latin typeface="Calibri" panose="020F0502020204030204" pitchFamily="34" charset="0"/>
              </a:rPr>
              <a:t>Administrativo(a)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1587704" y="3079885"/>
            <a:ext cx="202807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Recursos Humanos Parques Públicos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4061542" y="5364027"/>
            <a:ext cx="180849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Auxiliar</a:t>
            </a:r>
            <a:endParaRPr lang="es-MX" altLang="es-MX" sz="1200" dirty="0"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200" dirty="0" smtClean="0">
              <a:latin typeface="Calibri" panose="020F0502020204030204" pitchFamily="34" charset="0"/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6134027" y="4200966"/>
            <a:ext cx="177087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Vigilante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cxnSp>
        <p:nvCxnSpPr>
          <p:cNvPr id="22" name="Conector recto 21"/>
          <p:cNvCxnSpPr/>
          <p:nvPr/>
        </p:nvCxnSpPr>
        <p:spPr>
          <a:xfrm>
            <a:off x="5006446" y="1834824"/>
            <a:ext cx="501658" cy="0"/>
          </a:xfrm>
          <a:prstGeom prst="line">
            <a:avLst/>
          </a:prstGeom>
          <a:noFill/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5467248" y="1716459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latin typeface="Calibri" panose="020F0502020204030204" pitchFamily="34" charset="0"/>
              </a:rPr>
              <a:t>Secretaria / O </a:t>
            </a: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144558" y="3082219"/>
            <a:ext cx="176034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Jefe(a) Comercial y Eventos Parques Públicos</a:t>
            </a:r>
            <a:endParaRPr lang="es-MX" altLang="es-MX" sz="1200" dirty="0">
              <a:latin typeface="Calibri" panose="020F0502020204030204" pitchFamily="34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107504" y="51843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pic>
        <p:nvPicPr>
          <p:cNvPr id="28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633" y="34116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6352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Conector recto 39"/>
          <p:cNvCxnSpPr/>
          <p:nvPr/>
        </p:nvCxnSpPr>
        <p:spPr>
          <a:xfrm flipH="1" flipV="1">
            <a:off x="7740352" y="3397203"/>
            <a:ext cx="0" cy="199070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3923928" y="3412069"/>
            <a:ext cx="0" cy="762984"/>
          </a:xfrm>
          <a:prstGeom prst="lin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964616" y="2458992"/>
            <a:ext cx="12438" cy="295292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54702" y="1647840"/>
            <a:ext cx="0" cy="81115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0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132417" y="4031596"/>
            <a:ext cx="17080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</a:t>
            </a:r>
            <a:r>
              <a:rPr lang="es-MX" altLang="es-MX" sz="1200" dirty="0" smtClean="0">
                <a:latin typeface="Calibri" panose="020F0502020204030204" pitchFamily="34" charset="0"/>
              </a:rPr>
              <a:t>antes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423839" y="1808697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Secretaria / 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069003" y="4175053"/>
            <a:ext cx="1674703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069004" y="3561192"/>
            <a:ext cx="167470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1729219" y="2458992"/>
            <a:ext cx="4247835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074499" y="2591511"/>
            <a:ext cx="1669207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altLang="es-MX" sz="1200" b="1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cxnSp>
        <p:nvCxnSpPr>
          <p:cNvPr id="16" name="Conector recto 15"/>
          <p:cNvCxnSpPr>
            <a:stCxn id="20" idx="3"/>
            <a:endCxn id="9" idx="1"/>
          </p:cNvCxnSpPr>
          <p:nvPr/>
        </p:nvCxnSpPr>
        <p:spPr>
          <a:xfrm flipV="1">
            <a:off x="3711047" y="1937963"/>
            <a:ext cx="1712792" cy="1813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6972206" y="4693665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Intendente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069667" y="4787280"/>
            <a:ext cx="165608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Promotor(a)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725837" y="1826834"/>
            <a:ext cx="198521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725837" y="2458991"/>
            <a:ext cx="0" cy="181713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806515" y="4152123"/>
            <a:ext cx="1808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799422" y="2652853"/>
            <a:ext cx="180849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 Administrativos(as)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6972206" y="3578868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Generales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3923928" y="3412068"/>
            <a:ext cx="3816424" cy="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5046528" y="5411921"/>
            <a:ext cx="16971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7004777" y="5387907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Vigilante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3492372" y="1024477"/>
            <a:ext cx="2339768" cy="655564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Coordinador(a) General </a:t>
            </a: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33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365" y="313664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80527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ector recto 37"/>
          <p:cNvCxnSpPr/>
          <p:nvPr/>
        </p:nvCxnSpPr>
        <p:spPr>
          <a:xfrm flipH="1" flipV="1">
            <a:off x="2980110" y="2034351"/>
            <a:ext cx="968" cy="297254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>
            <a:stCxn id="30" idx="2"/>
          </p:cNvCxnSpPr>
          <p:nvPr/>
        </p:nvCxnSpPr>
        <p:spPr>
          <a:xfrm flipH="1" flipV="1">
            <a:off x="7998843" y="2969318"/>
            <a:ext cx="9280" cy="595245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2957426"/>
            <a:ext cx="0" cy="143871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91325" y="1819092"/>
            <a:ext cx="0" cy="313860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170167"/>
            <a:ext cx="0" cy="63969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0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174784" y="3122155"/>
            <a:ext cx="131877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723708" y="3724865"/>
            <a:ext cx="137135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Jardinería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723707" y="3122155"/>
            <a:ext cx="15048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Generales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190269" y="4254627"/>
            <a:ext cx="13032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246547" y="1812334"/>
            <a:ext cx="4125181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Área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723707" y="4337092"/>
            <a:ext cx="136455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H="1" flipV="1">
            <a:off x="1504410" y="2032614"/>
            <a:ext cx="0" cy="245632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849493" y="2852936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860851" y="2213816"/>
            <a:ext cx="13024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310932" y="3139831"/>
            <a:ext cx="139438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4728829" y="2957426"/>
            <a:ext cx="327929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847264" y="3501008"/>
            <a:ext cx="13024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2330578" y="2853165"/>
            <a:ext cx="1301000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Oficial Administrativo(a)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2330579" y="3596052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Mecánico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4" name="Conector recto 33"/>
          <p:cNvCxnSpPr/>
          <p:nvPr/>
        </p:nvCxnSpPr>
        <p:spPr>
          <a:xfrm>
            <a:off x="1512016" y="2032613"/>
            <a:ext cx="146906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 flipH="1" flipV="1">
            <a:off x="2256576" y="1807256"/>
            <a:ext cx="0" cy="225357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349166" y="2261108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Oficial Eléctrico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2315711" y="4274284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832100" y="4244252"/>
            <a:ext cx="130992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Mantenimiento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2323147" y="4957700"/>
            <a:ext cx="13010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653869" y="4957845"/>
            <a:ext cx="157978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Encargado(a)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3546246" y="654191"/>
            <a:ext cx="2339768" cy="655564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Coordinador(a) General </a:t>
            </a: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39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156" y="31256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6428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V="1">
            <a:off x="2664770" y="1797224"/>
            <a:ext cx="4062" cy="230954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H="1" flipV="1">
            <a:off x="7987414" y="2636912"/>
            <a:ext cx="0" cy="117558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08120" y="2636912"/>
            <a:ext cx="0" cy="97042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6368831" y="1807260"/>
            <a:ext cx="0" cy="284587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44008" y="1167567"/>
            <a:ext cx="0" cy="63969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107504" y="0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España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4101475" y="2810336"/>
            <a:ext cx="131877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579602" y="3357483"/>
            <a:ext cx="147496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5610648" y="2793232"/>
            <a:ext cx="144392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67030" y="3500729"/>
            <a:ext cx="130328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2664770" y="1807259"/>
            <a:ext cx="3704061" cy="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687117" y="2040964"/>
            <a:ext cx="139390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Supervisor(a)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179120" y="3690329"/>
            <a:ext cx="157836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579602" y="3835973"/>
            <a:ext cx="1474968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Elemento Operativo(a)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83923" y="2856502"/>
            <a:ext cx="160698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 Administrativos(as)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4708120" y="2636912"/>
            <a:ext cx="327929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594173" y="4498292"/>
            <a:ext cx="1460397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Encargados(as)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1659760" y="2031618"/>
            <a:ext cx="1790311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Auxiliar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(</a:t>
            </a:r>
            <a:r>
              <a:rPr lang="es-MX" altLang="es-MX" sz="1200" dirty="0" err="1" smtClean="0">
                <a:latin typeface="Calibri" panose="020F0502020204030204" pitchFamily="34" charset="0"/>
              </a:rPr>
              <a:t>Recreacion</a:t>
            </a:r>
            <a:r>
              <a:rPr lang="es-MX" altLang="es-MX" sz="1200" dirty="0" smtClean="0">
                <a:latin typeface="Calibri" panose="020F0502020204030204" pitchFamily="34" charset="0"/>
              </a:rPr>
              <a:t> y Deportes)</a:t>
            </a: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1796546" y="2822730"/>
            <a:ext cx="151674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800987" y="3874882"/>
            <a:ext cx="150786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Operador(a) Máquina Liv</a:t>
            </a:r>
            <a:r>
              <a:rPr lang="es-MX" altLang="es-MX" sz="1200" dirty="0" smtClean="0">
                <a:latin typeface="Calibri" panose="020F0502020204030204" pitchFamily="34" charset="0"/>
              </a:rPr>
              <a:t>iana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1800986" y="3348806"/>
            <a:ext cx="150786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1" name="Rectangle 5"/>
          <p:cNvSpPr>
            <a:spLocks noChangeArrowheads="1"/>
          </p:cNvSpPr>
          <p:nvPr/>
        </p:nvSpPr>
        <p:spPr bwMode="auto">
          <a:xfrm>
            <a:off x="3482489" y="821216"/>
            <a:ext cx="2339768" cy="655564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Coordinador General (a) Parques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Dir. Desarrollo Social (Comisionado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26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7767" y="367839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02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0" y="-14564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Oficina del Secretario</a:t>
            </a:r>
            <a:endParaRPr lang="es-MX" sz="3500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1374253" y="3763567"/>
            <a:ext cx="6231389" cy="1058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5473670" y="2360033"/>
            <a:ext cx="1988539" cy="5172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Ejecutivo(a) Enlace</a:t>
            </a:r>
          </a:p>
        </p:txBody>
      </p:sp>
      <p:sp>
        <p:nvSpPr>
          <p:cNvPr id="10" name="28 Rectángulo"/>
          <p:cNvSpPr/>
          <p:nvPr/>
        </p:nvSpPr>
        <p:spPr>
          <a:xfrm>
            <a:off x="2411499" y="3977686"/>
            <a:ext cx="1927225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Auxiliar</a:t>
            </a:r>
          </a:p>
        </p:txBody>
      </p:sp>
      <p:cxnSp>
        <p:nvCxnSpPr>
          <p:cNvPr id="11" name="10 Conector recto"/>
          <p:cNvCxnSpPr>
            <a:endCxn id="20" idx="0"/>
          </p:cNvCxnSpPr>
          <p:nvPr/>
        </p:nvCxnSpPr>
        <p:spPr>
          <a:xfrm>
            <a:off x="7605640" y="3774716"/>
            <a:ext cx="2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endCxn id="10" idx="0"/>
          </p:cNvCxnSpPr>
          <p:nvPr/>
        </p:nvCxnSpPr>
        <p:spPr>
          <a:xfrm>
            <a:off x="3375111" y="3774716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>
            <a:stCxn id="17" idx="2"/>
          </p:cNvCxnSpPr>
          <p:nvPr/>
        </p:nvCxnSpPr>
        <p:spPr>
          <a:xfrm>
            <a:off x="4417063" y="2178249"/>
            <a:ext cx="0" cy="158332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3337310" y="2636912"/>
            <a:ext cx="2148329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7 Rectángulo"/>
          <p:cNvSpPr/>
          <p:nvPr/>
        </p:nvSpPr>
        <p:spPr>
          <a:xfrm>
            <a:off x="4606362" y="3977686"/>
            <a:ext cx="1782497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Administrativo(a)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429704" y="1419270"/>
            <a:ext cx="1974718" cy="758979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Secretario(a) de Desarrollo Social 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565346" y="2360033"/>
            <a:ext cx="1764952" cy="51725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Jefe(a) Jurídico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200576" y="3977685"/>
            <a:ext cx="1959345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100" b="1" kern="0" dirty="0" smtClean="0">
                <a:solidFill>
                  <a:prstClr val="black"/>
                </a:solidFill>
              </a:rPr>
              <a:t> </a:t>
            </a:r>
            <a:r>
              <a:rPr lang="es-MX" sz="1200" kern="0" dirty="0" smtClean="0">
                <a:solidFill>
                  <a:prstClr val="black"/>
                </a:solidFill>
              </a:rPr>
              <a:t>Auxiliar Administrativo(a)</a:t>
            </a:r>
          </a:p>
        </p:txBody>
      </p:sp>
      <p:sp>
        <p:nvSpPr>
          <p:cNvPr id="20" name="37 Rectángulo"/>
          <p:cNvSpPr/>
          <p:nvPr/>
        </p:nvSpPr>
        <p:spPr>
          <a:xfrm>
            <a:off x="6714393" y="3977686"/>
            <a:ext cx="1782497" cy="675452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Auxiliar Administrativo(a)</a:t>
            </a:r>
          </a:p>
        </p:txBody>
      </p:sp>
      <p:cxnSp>
        <p:nvCxnSpPr>
          <p:cNvPr id="21" name="20 Conector recto"/>
          <p:cNvCxnSpPr/>
          <p:nvPr/>
        </p:nvCxnSpPr>
        <p:spPr>
          <a:xfrm>
            <a:off x="5496817" y="3763568"/>
            <a:ext cx="0" cy="17340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11 Conector recto"/>
          <p:cNvCxnSpPr/>
          <p:nvPr/>
        </p:nvCxnSpPr>
        <p:spPr>
          <a:xfrm>
            <a:off x="1374253" y="3748783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14 Conector recto"/>
          <p:cNvCxnSpPr/>
          <p:nvPr/>
        </p:nvCxnSpPr>
        <p:spPr>
          <a:xfrm>
            <a:off x="3348488" y="3284984"/>
            <a:ext cx="2148329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17 Rectángulo"/>
          <p:cNvSpPr/>
          <p:nvPr/>
        </p:nvSpPr>
        <p:spPr>
          <a:xfrm>
            <a:off x="1565346" y="3034075"/>
            <a:ext cx="1764952" cy="51725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Jefe(a) de Proyectos </a:t>
            </a:r>
          </a:p>
        </p:txBody>
      </p:sp>
      <p:sp>
        <p:nvSpPr>
          <p:cNvPr id="30" name="8 Rectángulo"/>
          <p:cNvSpPr/>
          <p:nvPr/>
        </p:nvSpPr>
        <p:spPr>
          <a:xfrm>
            <a:off x="5515007" y="3061496"/>
            <a:ext cx="1988539" cy="51725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Asistente</a:t>
            </a:r>
          </a:p>
        </p:txBody>
      </p:sp>
      <p:pic>
        <p:nvPicPr>
          <p:cNvPr id="3074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587" y="260648"/>
            <a:ext cx="2404228" cy="719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32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ector recto 2"/>
          <p:cNvCxnSpPr/>
          <p:nvPr/>
        </p:nvCxnSpPr>
        <p:spPr>
          <a:xfrm flipV="1">
            <a:off x="3216530" y="2432498"/>
            <a:ext cx="0" cy="315674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5303477" y="2432499"/>
            <a:ext cx="20277" cy="288737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370860" y="1618510"/>
            <a:ext cx="0" cy="77318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32296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11009" y="4414177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506801" y="1719651"/>
            <a:ext cx="166343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Responsable Área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391570" y="5319878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623071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430449" y="2602276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cxnSp>
        <p:nvCxnSpPr>
          <p:cNvPr id="16" name="Conector recto 15"/>
          <p:cNvCxnSpPr>
            <a:stCxn id="20" idx="3"/>
            <a:endCxn id="9" idx="1"/>
          </p:cNvCxnSpPr>
          <p:nvPr/>
        </p:nvCxnSpPr>
        <p:spPr>
          <a:xfrm>
            <a:off x="3204508" y="1845933"/>
            <a:ext cx="2302293" cy="298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04543" y="1633567"/>
            <a:ext cx="1699965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218552" y="2410196"/>
            <a:ext cx="0" cy="33300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97098"/>
            <a:ext cx="180849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 Administrativos(as)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411009" y="3490693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Generales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550916" y="1197983"/>
            <a:ext cx="1639888" cy="489365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Jefe(a) Operativo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Parque Tucán 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4489151" y="2616709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Encargados(as) Sección </a:t>
            </a: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508104" y="3509263"/>
            <a:ext cx="1671679" cy="489365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519574" y="4155552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Almacenista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4508104" y="4830513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47" name="Conector recto 46"/>
          <p:cNvCxnSpPr>
            <a:stCxn id="66" idx="0"/>
          </p:cNvCxnSpPr>
          <p:nvPr/>
        </p:nvCxnSpPr>
        <p:spPr>
          <a:xfrm flipH="1" flipV="1">
            <a:off x="7449266" y="2413589"/>
            <a:ext cx="81589" cy="306366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2" name="Rectangle 12"/>
          <p:cNvSpPr>
            <a:spLocks noChangeArrowheads="1"/>
          </p:cNvSpPr>
          <p:nvPr/>
        </p:nvSpPr>
        <p:spPr bwMode="auto">
          <a:xfrm>
            <a:off x="6657800" y="2559163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</a:t>
            </a: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76753" y="3344446"/>
            <a:ext cx="1671679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 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6688223" y="4309811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6688223" y="4895764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6688223" y="5477253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</a:t>
            </a:r>
            <a:r>
              <a:rPr lang="es-MX" altLang="es-MX" sz="1200" dirty="0" smtClean="0">
                <a:latin typeface="Calibri" panose="020F0502020204030204" pitchFamily="34" charset="0"/>
              </a:rPr>
              <a:t>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34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333" y="40267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49713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 flipH="1" flipV="1">
            <a:off x="3233240" y="3137770"/>
            <a:ext cx="0" cy="79820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3" name="Conector recto 32"/>
          <p:cNvCxnSpPr/>
          <p:nvPr/>
        </p:nvCxnSpPr>
        <p:spPr>
          <a:xfrm flipV="1">
            <a:off x="1259632" y="3137770"/>
            <a:ext cx="0" cy="91262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7865030" y="3075692"/>
            <a:ext cx="0" cy="108838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V="1">
            <a:off x="4716130" y="3071920"/>
            <a:ext cx="0" cy="10846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6307654" y="2083454"/>
            <a:ext cx="0" cy="228368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716130" y="1272302"/>
            <a:ext cx="0" cy="81115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66788" y="18877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Tucán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5522963" y="3251302"/>
            <a:ext cx="1497574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542267" y="4129541"/>
            <a:ext cx="149114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934827" y="3921124"/>
            <a:ext cx="143019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952179" y="3248903"/>
            <a:ext cx="1424572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Velador(a)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2408246" y="2082615"/>
            <a:ext cx="3899408" cy="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5437146" y="2464592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 (a)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199290" y="3912543"/>
            <a:ext cx="159240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Ayudante General</a:t>
            </a:r>
            <a:endParaRPr lang="es-MX" altLang="es-MX" sz="1200" dirty="0" smtClean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2420918" y="2079977"/>
            <a:ext cx="0" cy="10706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512461" y="3935972"/>
            <a:ext cx="158001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525400" y="3295069"/>
            <a:ext cx="1600820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 Administrativo(a)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7199290" y="3251656"/>
            <a:ext cx="171238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Encargados(as)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3857234" y="1188615"/>
            <a:ext cx="1639888" cy="489365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 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(a) Operativo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Parque Tucán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>
            <a:off x="4716130" y="3071920"/>
            <a:ext cx="315115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7" name="Rectangle 12"/>
          <p:cNvSpPr>
            <a:spLocks noChangeArrowheads="1"/>
          </p:cNvSpPr>
          <p:nvPr/>
        </p:nvSpPr>
        <p:spPr bwMode="auto">
          <a:xfrm>
            <a:off x="1434214" y="2480927"/>
            <a:ext cx="18710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 Sección(a)</a:t>
            </a: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2311684" y="3277550"/>
            <a:ext cx="142767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1" name="Conector recto 30"/>
          <p:cNvCxnSpPr/>
          <p:nvPr/>
        </p:nvCxnSpPr>
        <p:spPr>
          <a:xfrm flipV="1">
            <a:off x="1259632" y="3137770"/>
            <a:ext cx="198325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2282039" y="3921124"/>
            <a:ext cx="127957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</a:p>
        </p:txBody>
      </p:sp>
      <p:pic>
        <p:nvPicPr>
          <p:cNvPr id="37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647" y="188640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2415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Conector recto 52"/>
          <p:cNvCxnSpPr/>
          <p:nvPr/>
        </p:nvCxnSpPr>
        <p:spPr>
          <a:xfrm flipH="1" flipV="1">
            <a:off x="6346998" y="2418578"/>
            <a:ext cx="6195" cy="9744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H="1" flipV="1">
            <a:off x="3308741" y="2408149"/>
            <a:ext cx="16049" cy="303606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V="1">
            <a:off x="5292080" y="3366522"/>
            <a:ext cx="18870" cy="1730473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378389" y="1305354"/>
            <a:ext cx="0" cy="1115674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0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564536" y="3107990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878489" y="1910657"/>
            <a:ext cx="166343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Secretari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 / O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2548881" y="3616085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Auxiliar(es)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>
            <a:off x="1218552" y="2421027"/>
            <a:ext cx="5134641" cy="11469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548881" y="2606484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Ayudantes Generales</a:t>
            </a:r>
          </a:p>
        </p:txBody>
      </p:sp>
      <p:cxnSp>
        <p:nvCxnSpPr>
          <p:cNvPr id="16" name="Conector recto 15"/>
          <p:cNvCxnSpPr/>
          <p:nvPr/>
        </p:nvCxnSpPr>
        <p:spPr>
          <a:xfrm>
            <a:off x="3216530" y="1950756"/>
            <a:ext cx="1161857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1516565" y="1799783"/>
            <a:ext cx="169996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ector recto 24"/>
          <p:cNvCxnSpPr/>
          <p:nvPr/>
        </p:nvCxnSpPr>
        <p:spPr>
          <a:xfrm flipV="1">
            <a:off x="1187624" y="2420888"/>
            <a:ext cx="11756" cy="1513496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347892" y="3073544"/>
            <a:ext cx="1808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Enfermera / 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347892" y="2545582"/>
            <a:ext cx="189481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 Administrativos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5567787" y="2540007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4508104" y="3509263"/>
            <a:ext cx="16716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 Sección 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4529083" y="4080013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4501310" y="4588504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Albañil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4492533" y="5096995"/>
            <a:ext cx="1685263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Operador(a)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47" name="Conector recto 46"/>
          <p:cNvCxnSpPr/>
          <p:nvPr/>
        </p:nvCxnSpPr>
        <p:spPr>
          <a:xfrm flipV="1">
            <a:off x="7466524" y="3381828"/>
            <a:ext cx="16195" cy="144508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6677184" y="3580192"/>
            <a:ext cx="1665825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6655740" y="4120945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6" name="Rectangle 12"/>
          <p:cNvSpPr>
            <a:spLocks noChangeArrowheads="1"/>
          </p:cNvSpPr>
          <p:nvPr/>
        </p:nvSpPr>
        <p:spPr bwMode="auto">
          <a:xfrm>
            <a:off x="6648947" y="4697650"/>
            <a:ext cx="169884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>
            <a:endCxn id="9" idx="1"/>
          </p:cNvCxnSpPr>
          <p:nvPr/>
        </p:nvCxnSpPr>
        <p:spPr>
          <a:xfrm>
            <a:off x="4378387" y="2039923"/>
            <a:ext cx="150010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4368822" y="1628800"/>
            <a:ext cx="152058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37" name="Rectangle 12"/>
          <p:cNvSpPr>
            <a:spLocks noChangeArrowheads="1"/>
          </p:cNvSpPr>
          <p:nvPr/>
        </p:nvSpPr>
        <p:spPr bwMode="auto">
          <a:xfrm>
            <a:off x="5898971" y="1325792"/>
            <a:ext cx="1663433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</a:t>
            </a:r>
            <a:r>
              <a:rPr lang="es-MX" altLang="es-MX" sz="1200" dirty="0" smtClean="0">
                <a:latin typeface="Calibri" panose="020F0502020204030204" pitchFamily="34" charset="0"/>
              </a:rPr>
              <a:t>iliar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Administrativo(a) 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278035" y="3687460"/>
            <a:ext cx="1808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Secretaria / O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2559572" y="4126179"/>
            <a:ext cx="1685263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4" name="Rectangle 12"/>
          <p:cNvSpPr>
            <a:spLocks noChangeArrowheads="1"/>
          </p:cNvSpPr>
          <p:nvPr/>
        </p:nvSpPr>
        <p:spPr bwMode="auto">
          <a:xfrm>
            <a:off x="2548880" y="4818140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2563027" y="5314952"/>
            <a:ext cx="168526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Intendente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55" name="Conector recto 54"/>
          <p:cNvCxnSpPr/>
          <p:nvPr/>
        </p:nvCxnSpPr>
        <p:spPr>
          <a:xfrm>
            <a:off x="5316806" y="3378846"/>
            <a:ext cx="2165913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2" name="Rectangle 12"/>
          <p:cNvSpPr>
            <a:spLocks noChangeArrowheads="1"/>
          </p:cNvSpPr>
          <p:nvPr/>
        </p:nvSpPr>
        <p:spPr bwMode="auto">
          <a:xfrm>
            <a:off x="3558350" y="830620"/>
            <a:ext cx="1752600" cy="489365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Jefe Operativo (a) </a:t>
            </a: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 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Aztlán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45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882" y="313664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02196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Conector recto 43"/>
          <p:cNvCxnSpPr>
            <a:stCxn id="43" idx="0"/>
          </p:cNvCxnSpPr>
          <p:nvPr/>
        </p:nvCxnSpPr>
        <p:spPr>
          <a:xfrm flipV="1">
            <a:off x="4682092" y="2697766"/>
            <a:ext cx="0" cy="59417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42" name="Conector recto 41"/>
          <p:cNvCxnSpPr/>
          <p:nvPr/>
        </p:nvCxnSpPr>
        <p:spPr>
          <a:xfrm flipH="1" flipV="1">
            <a:off x="3055865" y="2697766"/>
            <a:ext cx="6907" cy="7702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3" name="Conector recto 52"/>
          <p:cNvCxnSpPr/>
          <p:nvPr/>
        </p:nvCxnSpPr>
        <p:spPr>
          <a:xfrm flipH="1" flipV="1">
            <a:off x="7152323" y="1939128"/>
            <a:ext cx="6195" cy="9744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3" name="Conector recto 2"/>
          <p:cNvCxnSpPr/>
          <p:nvPr/>
        </p:nvCxnSpPr>
        <p:spPr>
          <a:xfrm flipH="1" flipV="1">
            <a:off x="3804545" y="1953047"/>
            <a:ext cx="9988" cy="733988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5" name="Conector recto 4"/>
          <p:cNvCxnSpPr/>
          <p:nvPr/>
        </p:nvCxnSpPr>
        <p:spPr>
          <a:xfrm flipH="1" flipV="1">
            <a:off x="6303000" y="2897940"/>
            <a:ext cx="6607" cy="748821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4657248" y="1519099"/>
            <a:ext cx="0" cy="43200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7" name="CuadroTexto 6"/>
          <p:cNvSpPr txBox="1"/>
          <p:nvPr/>
        </p:nvSpPr>
        <p:spPr>
          <a:xfrm>
            <a:off x="9853" y="24346"/>
            <a:ext cx="323852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00000"/>
                </a:solidFill>
                <a:latin typeface="Arial"/>
                <a:ea typeface="MS Gothic" panose="020B0609070205080204" pitchFamily="49" charset="-128"/>
                <a:cs typeface="Arial"/>
              </a:rPr>
              <a:t>Parque Aztlán</a:t>
            </a:r>
            <a:endParaRPr lang="es-ES" sz="3500" b="1" kern="1400" spc="-150" dirty="0">
              <a:solidFill>
                <a:srgbClr val="C00000"/>
              </a:solidFill>
              <a:latin typeface="Arial"/>
              <a:ea typeface="MS Gothic" panose="020B0609070205080204" pitchFamily="49" charset="-128"/>
              <a:cs typeface="Arial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2474386" y="3343744"/>
            <a:ext cx="134014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27889" y="2886124"/>
            <a:ext cx="1310854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ector recto 12"/>
          <p:cNvCxnSpPr/>
          <p:nvPr/>
        </p:nvCxnSpPr>
        <p:spPr>
          <a:xfrm flipV="1">
            <a:off x="1495838" y="1940597"/>
            <a:ext cx="5650232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928451" y="2046071"/>
            <a:ext cx="18731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cxnSp>
        <p:nvCxnSpPr>
          <p:cNvPr id="25" name="Conector recto 24"/>
          <p:cNvCxnSpPr/>
          <p:nvPr/>
        </p:nvCxnSpPr>
        <p:spPr>
          <a:xfrm flipH="1" flipV="1">
            <a:off x="1487478" y="1939130"/>
            <a:ext cx="0" cy="280021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608553" y="4295593"/>
            <a:ext cx="162493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4" name="Rectangle 12"/>
          <p:cNvSpPr>
            <a:spLocks noChangeArrowheads="1"/>
          </p:cNvSpPr>
          <p:nvPr/>
        </p:nvSpPr>
        <p:spPr bwMode="auto">
          <a:xfrm>
            <a:off x="623426" y="2643990"/>
            <a:ext cx="1617498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Operadores(as) Máquina Liviana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0" name="Rectangle 12"/>
          <p:cNvSpPr>
            <a:spLocks noChangeArrowheads="1"/>
          </p:cNvSpPr>
          <p:nvPr/>
        </p:nvSpPr>
        <p:spPr bwMode="auto">
          <a:xfrm>
            <a:off x="2482455" y="2911829"/>
            <a:ext cx="1332078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Ayudantes </a:t>
            </a:r>
            <a:r>
              <a:rPr lang="es-MX" altLang="es-MX" sz="1200" dirty="0" smtClean="0">
                <a:latin typeface="Calibri" panose="020F0502020204030204" pitchFamily="34" charset="0"/>
              </a:rPr>
              <a:t>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6311467" y="2047416"/>
            <a:ext cx="1669207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</a:t>
            </a:r>
          </a:p>
        </p:txBody>
      </p:sp>
      <p:sp>
        <p:nvSpPr>
          <p:cNvPr id="32" name="Rectangle 12"/>
          <p:cNvSpPr>
            <a:spLocks noChangeArrowheads="1"/>
          </p:cNvSpPr>
          <p:nvPr/>
        </p:nvSpPr>
        <p:spPr bwMode="auto">
          <a:xfrm>
            <a:off x="5724128" y="3025639"/>
            <a:ext cx="129198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Vigilantes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5724128" y="3481673"/>
            <a:ext cx="1291981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Encargados(as) Sección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7289697" y="4936594"/>
            <a:ext cx="14179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</a:p>
        </p:txBody>
      </p:sp>
      <p:cxnSp>
        <p:nvCxnSpPr>
          <p:cNvPr id="47" name="Conector recto 46"/>
          <p:cNvCxnSpPr/>
          <p:nvPr/>
        </p:nvCxnSpPr>
        <p:spPr>
          <a:xfrm flipV="1">
            <a:off x="7980674" y="2897940"/>
            <a:ext cx="15455" cy="2010612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7272574" y="3033406"/>
            <a:ext cx="137301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</a:t>
            </a:r>
            <a:r>
              <a:rPr lang="es-MX" altLang="es-MX" sz="1200" dirty="0" smtClean="0">
                <a:latin typeface="Calibri" panose="020F0502020204030204" pitchFamily="34" charset="0"/>
              </a:rPr>
              <a:t>ante</a:t>
            </a: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7262854" y="3521152"/>
            <a:ext cx="137687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Promotor(a)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Rectangle 12"/>
          <p:cNvSpPr>
            <a:spLocks noChangeArrowheads="1"/>
          </p:cNvSpPr>
          <p:nvPr/>
        </p:nvSpPr>
        <p:spPr bwMode="auto">
          <a:xfrm>
            <a:off x="7272574" y="3958439"/>
            <a:ext cx="1409901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Chofer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8" name="Rectangle 12"/>
          <p:cNvSpPr>
            <a:spLocks noChangeArrowheads="1"/>
          </p:cNvSpPr>
          <p:nvPr/>
        </p:nvSpPr>
        <p:spPr bwMode="auto">
          <a:xfrm>
            <a:off x="615990" y="3338700"/>
            <a:ext cx="1617499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Área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4025440" y="3291938"/>
            <a:ext cx="1313304" cy="4247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Empleado(a) Operativo(a)</a:t>
            </a:r>
          </a:p>
        </p:txBody>
      </p:sp>
      <p:sp>
        <p:nvSpPr>
          <p:cNvPr id="46" name="Rectangle 12"/>
          <p:cNvSpPr>
            <a:spLocks noChangeArrowheads="1"/>
          </p:cNvSpPr>
          <p:nvPr/>
        </p:nvSpPr>
        <p:spPr bwMode="auto">
          <a:xfrm>
            <a:off x="608553" y="3849951"/>
            <a:ext cx="162493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Ayudante General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55" name="Conector recto 54"/>
          <p:cNvCxnSpPr/>
          <p:nvPr/>
        </p:nvCxnSpPr>
        <p:spPr>
          <a:xfrm>
            <a:off x="6298597" y="2913528"/>
            <a:ext cx="1697224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623427" y="2130263"/>
            <a:ext cx="1617500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latin typeface="Calibri" panose="020F0502020204030204" pitchFamily="34" charset="0"/>
              </a:rPr>
              <a:t>Encargado(a) Sección</a:t>
            </a:r>
          </a:p>
        </p:txBody>
      </p:sp>
      <p:sp>
        <p:nvSpPr>
          <p:cNvPr id="49" name="Rectangle 12"/>
          <p:cNvSpPr>
            <a:spLocks noChangeArrowheads="1"/>
          </p:cNvSpPr>
          <p:nvPr/>
        </p:nvSpPr>
        <p:spPr bwMode="auto">
          <a:xfrm>
            <a:off x="595258" y="4739342"/>
            <a:ext cx="1624936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</a:rPr>
              <a:t>Encargado(a)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</a:endParaRPr>
          </a:p>
        </p:txBody>
      </p:sp>
      <p:cxnSp>
        <p:nvCxnSpPr>
          <p:cNvPr id="41" name="Conector recto 40"/>
          <p:cNvCxnSpPr/>
          <p:nvPr/>
        </p:nvCxnSpPr>
        <p:spPr>
          <a:xfrm>
            <a:off x="3061111" y="2687035"/>
            <a:ext cx="1620981" cy="0"/>
          </a:xfrm>
          <a:prstGeom prst="lin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dk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cxnSp>
      <p:sp>
        <p:nvSpPr>
          <p:cNvPr id="50" name="Rectangle 12"/>
          <p:cNvSpPr>
            <a:spLocks noChangeArrowheads="1"/>
          </p:cNvSpPr>
          <p:nvPr/>
        </p:nvSpPr>
        <p:spPr bwMode="auto">
          <a:xfrm>
            <a:off x="3856630" y="1046768"/>
            <a:ext cx="1752600" cy="489365"/>
          </a:xfrm>
          <a:prstGeom prst="rect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Jefe(a) </a:t>
            </a: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Operativo 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>
                <a:solidFill>
                  <a:schemeClr val="tx1"/>
                </a:solidFill>
                <a:latin typeface="Calibri" panose="020F0502020204030204" pitchFamily="34" charset="0"/>
              </a:rPr>
              <a:t>Parque </a:t>
            </a:r>
            <a:r>
              <a:rPr lang="es-MX" altLang="es-MX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Aztlán</a:t>
            </a:r>
            <a:endParaRPr lang="es-MX" altLang="es-MX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7272574" y="4446185"/>
            <a:ext cx="1435023" cy="2585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wrap="square">
            <a:spAutoFit/>
          </a:bodyPr>
          <a:lstStyle/>
          <a:p>
            <a:pPr algn="ctr" defTabSz="533400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altLang="es-MX" sz="1200" dirty="0" smtClean="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Calibri" panose="020F0502020204030204" pitchFamily="34" charset="0"/>
              </a:rPr>
              <a:t>Auxiliares</a:t>
            </a:r>
            <a:endParaRPr lang="es-MX" altLang="es-MX" sz="1200" dirty="0">
              <a:solidFill>
                <a:schemeClr val="dk1">
                  <a:hueOff val="0"/>
                  <a:satOff val="0"/>
                  <a:lumOff val="0"/>
                  <a:alphaOff val="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36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9431" y="33981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69835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78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Educación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241774" y="61940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  <p:sp>
        <p:nvSpPr>
          <p:cNvPr id="3" name="2 Rectángulo"/>
          <p:cNvSpPr/>
          <p:nvPr/>
        </p:nvSpPr>
        <p:spPr>
          <a:xfrm>
            <a:off x="395536" y="332656"/>
            <a:ext cx="2304256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71" y="44149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42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3677375" y="1918726"/>
            <a:ext cx="1782198" cy="4798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cs typeface="Arial" panose="020B0604020202020204" pitchFamily="34" charset="0"/>
              </a:rPr>
              <a:t>Director(a) de </a:t>
            </a:r>
            <a:r>
              <a:rPr kumimoji="1" lang="es-MX" altLang="es-E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Educación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anose="020B0604020202020204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38" name="Rectangle 34"/>
          <p:cNvSpPr>
            <a:spLocks noChangeArrowheads="1"/>
          </p:cNvSpPr>
          <p:nvPr/>
        </p:nvSpPr>
        <p:spPr bwMode="auto">
          <a:xfrm>
            <a:off x="5891093" y="2510899"/>
            <a:ext cx="1551203" cy="4500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Chofer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 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9" name="Rectangle 35"/>
          <p:cNvSpPr>
            <a:spLocks noChangeArrowheads="1"/>
          </p:cNvSpPr>
          <p:nvPr/>
        </p:nvSpPr>
        <p:spPr bwMode="auto">
          <a:xfrm>
            <a:off x="1589624" y="2546065"/>
            <a:ext cx="1595385" cy="4500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Auxiliar </a:t>
            </a: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Administrativo(a) 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1" name="27 Conector recto"/>
          <p:cNvCxnSpPr/>
          <p:nvPr/>
        </p:nvCxnSpPr>
        <p:spPr>
          <a:xfrm>
            <a:off x="4568474" y="2381637"/>
            <a:ext cx="0" cy="1026319"/>
          </a:xfrm>
          <a:prstGeom prst="line">
            <a:avLst/>
          </a:prstGeom>
          <a:ln w="19050">
            <a:solidFill>
              <a:schemeClr val="tx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35"/>
          <p:cNvSpPr>
            <a:spLocks noChangeArrowheads="1"/>
          </p:cNvSpPr>
          <p:nvPr/>
        </p:nvSpPr>
        <p:spPr bwMode="auto">
          <a:xfrm>
            <a:off x="1589624" y="3256164"/>
            <a:ext cx="1595385" cy="3750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Bibliotecario(a) </a:t>
            </a: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 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3" name="42 Conector recto"/>
          <p:cNvCxnSpPr/>
          <p:nvPr/>
        </p:nvCxnSpPr>
        <p:spPr>
          <a:xfrm flipH="1">
            <a:off x="1430498" y="2151869"/>
            <a:ext cx="224345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 rot="5400000">
            <a:off x="787556" y="2793587"/>
            <a:ext cx="128588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1430498" y="3443093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5459573" y="2166500"/>
            <a:ext cx="213587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1430498" y="2770498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 flipH="1">
            <a:off x="7596337" y="2151242"/>
            <a:ext cx="9865" cy="12777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7444870" y="2770498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4568474" y="2391805"/>
            <a:ext cx="0" cy="5089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14"/>
          <p:cNvSpPr>
            <a:spLocks noChangeArrowheads="1"/>
          </p:cNvSpPr>
          <p:nvPr/>
        </p:nvSpPr>
        <p:spPr bwMode="auto">
          <a:xfrm>
            <a:off x="3796997" y="4142192"/>
            <a:ext cx="1542956" cy="6691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r>
              <a:rPr kumimoji="1" lang="es-MX" altLang="es-ES" sz="1200" dirty="0">
                <a:solidFill>
                  <a:srgbClr val="000000"/>
                </a:solidFill>
                <a:cs typeface="Arial" panose="020B0604020202020204" pitchFamily="34" charset="0"/>
              </a:rPr>
              <a:t>Ejecutivo (a) Enlace</a:t>
            </a: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/>
            <a:endParaRPr lang="es-ES" altLang="es-ES" sz="1200" dirty="0">
              <a:solidFill>
                <a:srgbClr val="000000"/>
              </a:solidFill>
              <a:ea typeface="ＭＳ Ｐゴシック" pitchFamily="34" charset="-128"/>
              <a:cs typeface="Arial" panose="020B0604020202020204" pitchFamily="34" charset="0"/>
            </a:endParaRPr>
          </a:p>
        </p:txBody>
      </p:sp>
      <p:cxnSp>
        <p:nvCxnSpPr>
          <p:cNvPr id="37" name="36 Conector recto"/>
          <p:cNvCxnSpPr/>
          <p:nvPr/>
        </p:nvCxnSpPr>
        <p:spPr>
          <a:xfrm>
            <a:off x="4568474" y="2864976"/>
            <a:ext cx="0" cy="12772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35"/>
          <p:cNvSpPr>
            <a:spLocks noChangeArrowheads="1"/>
          </p:cNvSpPr>
          <p:nvPr/>
        </p:nvSpPr>
        <p:spPr bwMode="auto">
          <a:xfrm>
            <a:off x="5892939" y="3269974"/>
            <a:ext cx="1541379" cy="3750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Auxiliar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29" name="28 Conector recto"/>
          <p:cNvCxnSpPr/>
          <p:nvPr/>
        </p:nvCxnSpPr>
        <p:spPr>
          <a:xfrm>
            <a:off x="7434318" y="3429000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4"/>
          <p:cNvSpPr txBox="1"/>
          <p:nvPr/>
        </p:nvSpPr>
        <p:spPr>
          <a:xfrm>
            <a:off x="107504" y="148234"/>
            <a:ext cx="5232449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2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4084" y="332656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116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Rectangle 10"/>
          <p:cNvSpPr>
            <a:spLocks noChangeArrowheads="1"/>
          </p:cNvSpPr>
          <p:nvPr/>
        </p:nvSpPr>
        <p:spPr bwMode="auto">
          <a:xfrm>
            <a:off x="6018620" y="3584178"/>
            <a:ext cx="1607355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Auxiliar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2" name="Rectangle 10"/>
          <p:cNvSpPr>
            <a:spLocks noChangeArrowheads="1"/>
          </p:cNvSpPr>
          <p:nvPr/>
        </p:nvSpPr>
        <p:spPr bwMode="auto">
          <a:xfrm>
            <a:off x="6018620" y="2678901"/>
            <a:ext cx="1607355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Bibliotecario(a</a:t>
            </a: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)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3" name="Rectangle 10"/>
          <p:cNvSpPr>
            <a:spLocks noChangeArrowheads="1"/>
          </p:cNvSpPr>
          <p:nvPr/>
        </p:nvSpPr>
        <p:spPr bwMode="auto">
          <a:xfrm>
            <a:off x="3875480" y="3429000"/>
            <a:ext cx="1607355" cy="6969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Auxiliar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4" name="Rectangle 10"/>
          <p:cNvSpPr>
            <a:spLocks noChangeArrowheads="1"/>
          </p:cNvSpPr>
          <p:nvPr/>
        </p:nvSpPr>
        <p:spPr bwMode="auto">
          <a:xfrm>
            <a:off x="3875480" y="4179100"/>
            <a:ext cx="1607355" cy="6969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Auxiliar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3095" name="Rectangle 10"/>
          <p:cNvSpPr>
            <a:spLocks noChangeArrowheads="1"/>
          </p:cNvSpPr>
          <p:nvPr/>
        </p:nvSpPr>
        <p:spPr bwMode="auto">
          <a:xfrm>
            <a:off x="6004085" y="4387856"/>
            <a:ext cx="1621890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Intendente </a:t>
            </a:r>
          </a:p>
        </p:txBody>
      </p:sp>
      <p:sp>
        <p:nvSpPr>
          <p:cNvPr id="3097" name="Rectangle 10"/>
          <p:cNvSpPr>
            <a:spLocks noChangeArrowheads="1"/>
          </p:cNvSpPr>
          <p:nvPr/>
        </p:nvSpPr>
        <p:spPr bwMode="auto">
          <a:xfrm>
            <a:off x="3875480" y="2678901"/>
            <a:ext cx="1607355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Auxiliar </a:t>
            </a:r>
            <a:r>
              <a:rPr kumimoji="1" lang="es-MX" sz="1200" dirty="0" smtClean="0">
                <a:solidFill>
                  <a:srgbClr val="000000"/>
                </a:solidFill>
                <a:cs typeface="Arial" pitchFamily="34" charset="0"/>
              </a:rPr>
              <a:t>Administrativo(a)</a:t>
            </a: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</a:t>
            </a:r>
          </a:p>
        </p:txBody>
      </p:sp>
      <p:cxnSp>
        <p:nvCxnSpPr>
          <p:cNvPr id="54" name="53 Conector recto"/>
          <p:cNvCxnSpPr/>
          <p:nvPr/>
        </p:nvCxnSpPr>
        <p:spPr>
          <a:xfrm>
            <a:off x="8001000" y="331585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8001000" y="331585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8001000" y="331585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>
            <a:stCxn id="3093" idx="2"/>
            <a:endCxn id="3093" idx="2"/>
          </p:cNvCxnSpPr>
          <p:nvPr/>
        </p:nvCxnSpPr>
        <p:spPr>
          <a:xfrm rot="5400000">
            <a:off x="4679157" y="4125948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>
            <a:off x="6602676" y="3261852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/>
          <p:nvPr/>
        </p:nvCxnSpPr>
        <p:spPr>
          <a:xfrm rot="10800000">
            <a:off x="3722433" y="2116326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113 Conector recto"/>
          <p:cNvCxnSpPr>
            <a:stCxn id="3097" idx="2"/>
            <a:endCxn id="3097" idx="2"/>
          </p:cNvCxnSpPr>
          <p:nvPr/>
        </p:nvCxnSpPr>
        <p:spPr>
          <a:xfrm rot="5400000">
            <a:off x="4679157" y="3380979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115 Conector recto"/>
          <p:cNvCxnSpPr>
            <a:stCxn id="3097" idx="2"/>
            <a:endCxn id="3097" idx="2"/>
          </p:cNvCxnSpPr>
          <p:nvPr/>
        </p:nvCxnSpPr>
        <p:spPr>
          <a:xfrm rot="5400000">
            <a:off x="4679157" y="3380979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 rot="5400000" flipH="1" flipV="1">
            <a:off x="5536413" y="3000372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rot="5400000" flipH="1" flipV="1">
            <a:off x="5536413" y="3000372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1410869" y="2294874"/>
            <a:ext cx="6429420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1612357" y="2678901"/>
            <a:ext cx="1807515" cy="69737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Técnico en Mantenimiento A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1625183" y="3535723"/>
            <a:ext cx="1636566" cy="69695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Mantenimiento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Vacante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1625183" y="4339407"/>
            <a:ext cx="1660934" cy="6969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Mantenimiento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  <a:cs typeface="Arial" pitchFamily="34" charset="0"/>
              </a:rPr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6" name="Rectangle 10"/>
          <p:cNvSpPr>
            <a:spLocks noChangeArrowheads="1"/>
          </p:cNvSpPr>
          <p:nvPr/>
        </p:nvSpPr>
        <p:spPr bwMode="auto">
          <a:xfrm>
            <a:off x="3875480" y="5036355"/>
            <a:ext cx="1819883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Técnico en Mantenimiento </a:t>
            </a: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A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50" name="49 Conector recto"/>
          <p:cNvCxnSpPr/>
          <p:nvPr/>
        </p:nvCxnSpPr>
        <p:spPr>
          <a:xfrm flipH="1">
            <a:off x="3554009" y="2296065"/>
            <a:ext cx="1191" cy="29010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7839693" y="2295469"/>
            <a:ext cx="0" cy="24735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410869" y="2296065"/>
            <a:ext cx="0" cy="24723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1410869" y="4767272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1410869" y="3911207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>
            <a:off x="1410869" y="3053951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>
            <a:off x="7625975" y="4768463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7625975" y="3911207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/>
          <p:nvPr/>
        </p:nvCxnSpPr>
        <p:spPr>
          <a:xfrm>
            <a:off x="7625975" y="3053951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3554009" y="5195900"/>
            <a:ext cx="32147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3538283" y="4559790"/>
            <a:ext cx="32147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3554009" y="3911207"/>
            <a:ext cx="32147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3554009" y="3052760"/>
            <a:ext cx="32147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10"/>
          <p:cNvSpPr>
            <a:spLocks noChangeArrowheads="1"/>
          </p:cNvSpPr>
          <p:nvPr/>
        </p:nvSpPr>
        <p:spPr bwMode="auto">
          <a:xfrm>
            <a:off x="3286117" y="1596668"/>
            <a:ext cx="2582027" cy="696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Coordinador(a) Administrativo(A)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48" name="CuadroTexto 4"/>
          <p:cNvSpPr txBox="1"/>
          <p:nvPr/>
        </p:nvSpPr>
        <p:spPr>
          <a:xfrm>
            <a:off x="-26000" y="55180"/>
            <a:ext cx="5508835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40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148" y="99873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96553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9" name="Rectangle 11"/>
          <p:cNvSpPr>
            <a:spLocks noChangeArrowheads="1"/>
          </p:cNvSpPr>
          <p:nvPr/>
        </p:nvSpPr>
        <p:spPr bwMode="auto">
          <a:xfrm>
            <a:off x="3707904" y="2624038"/>
            <a:ext cx="1821648" cy="6429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.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4110" name="Rectangle 11"/>
          <p:cNvSpPr>
            <a:spLocks noChangeArrowheads="1"/>
          </p:cNvSpPr>
          <p:nvPr/>
        </p:nvSpPr>
        <p:spPr bwMode="auto">
          <a:xfrm>
            <a:off x="5626183" y="3378116"/>
            <a:ext cx="1836204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Auxiliar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4111" name="Rectangle 11"/>
          <p:cNvSpPr>
            <a:spLocks noChangeArrowheads="1"/>
          </p:cNvSpPr>
          <p:nvPr/>
        </p:nvSpPr>
        <p:spPr bwMode="auto">
          <a:xfrm>
            <a:off x="1573340" y="4121565"/>
            <a:ext cx="1836204" cy="5940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4118" name="Rectangle 10"/>
          <p:cNvSpPr>
            <a:spLocks noChangeArrowheads="1"/>
          </p:cNvSpPr>
          <p:nvPr/>
        </p:nvSpPr>
        <p:spPr bwMode="auto">
          <a:xfrm>
            <a:off x="1587020" y="2611852"/>
            <a:ext cx="1822524" cy="6401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3707904" y="4887162"/>
            <a:ext cx="1843044" cy="7020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10"/>
          <p:cNvSpPr>
            <a:spLocks noChangeArrowheads="1"/>
          </p:cNvSpPr>
          <p:nvPr/>
        </p:nvSpPr>
        <p:spPr bwMode="auto">
          <a:xfrm>
            <a:off x="3707904" y="4131078"/>
            <a:ext cx="1836204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5650431" y="2628019"/>
            <a:ext cx="1821669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 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3707904" y="3374994"/>
            <a:ext cx="1836204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.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1547664" y="3320988"/>
            <a:ext cx="1836204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</a:rPr>
              <a:t>Auxiliar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.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cxnSp>
        <p:nvCxnSpPr>
          <p:cNvPr id="33" name="32 Conector recto"/>
          <p:cNvCxnSpPr>
            <a:stCxn id="4109" idx="2"/>
            <a:endCxn id="4109" idx="2"/>
          </p:cNvCxnSpPr>
          <p:nvPr/>
        </p:nvCxnSpPr>
        <p:spPr>
          <a:xfrm>
            <a:off x="4618728" y="3266982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>
            <a:stCxn id="4109" idx="2"/>
            <a:endCxn id="4109" idx="2"/>
          </p:cNvCxnSpPr>
          <p:nvPr/>
        </p:nvCxnSpPr>
        <p:spPr>
          <a:xfrm>
            <a:off x="4618728" y="3266982"/>
            <a:ext cx="0" cy="0"/>
          </a:xfrm>
          <a:prstGeom prst="line">
            <a:avLst/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49 Conector recto"/>
          <p:cNvCxnSpPr>
            <a:stCxn id="25" idx="2"/>
            <a:endCxn id="25" idx="2"/>
          </p:cNvCxnSpPr>
          <p:nvPr/>
        </p:nvCxnSpPr>
        <p:spPr>
          <a:xfrm>
            <a:off x="4626006" y="4023066"/>
            <a:ext cx="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5626183" y="4122956"/>
            <a:ext cx="1836204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</a:rPr>
              <a:t>Auxiliar</a:t>
            </a:r>
          </a:p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</a:rPr>
              <a:t> </a:t>
            </a:r>
          </a:p>
        </p:txBody>
      </p:sp>
      <p:cxnSp>
        <p:nvCxnSpPr>
          <p:cNvPr id="53" name="52 Conector recto"/>
          <p:cNvCxnSpPr/>
          <p:nvPr/>
        </p:nvCxnSpPr>
        <p:spPr>
          <a:xfrm>
            <a:off x="1410869" y="2464587"/>
            <a:ext cx="621510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 rot="5400000">
            <a:off x="419666" y="3455789"/>
            <a:ext cx="1982405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 rot="5400000">
            <a:off x="6634177" y="3455194"/>
            <a:ext cx="1982405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1410868" y="2888940"/>
            <a:ext cx="1607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 flipV="1">
            <a:off x="1410273" y="4446991"/>
            <a:ext cx="161352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7465218" y="4446993"/>
            <a:ext cx="1607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7465239" y="2946795"/>
            <a:ext cx="1607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7465239" y="3696894"/>
            <a:ext cx="1607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5400000">
            <a:off x="2241931" y="3776665"/>
            <a:ext cx="2625347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3554008" y="3053951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3554008" y="3695702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3554008" y="4499379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554008" y="5088743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1410273" y="3645024"/>
            <a:ext cx="1361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4"/>
          <p:cNvSpPr txBox="1"/>
          <p:nvPr/>
        </p:nvSpPr>
        <p:spPr>
          <a:xfrm>
            <a:off x="129660" y="102768"/>
            <a:ext cx="5379193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3327714" y="1647294"/>
            <a:ext cx="2582027" cy="696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Coordinador(a) Administrativo(A)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42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920" y="392086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1035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36 Conector recto"/>
          <p:cNvCxnSpPr/>
          <p:nvPr/>
        </p:nvCxnSpPr>
        <p:spPr>
          <a:xfrm>
            <a:off x="1385646" y="2456892"/>
            <a:ext cx="642671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1" name="Rectangle 10"/>
          <p:cNvSpPr>
            <a:spLocks noChangeArrowheads="1"/>
          </p:cNvSpPr>
          <p:nvPr/>
        </p:nvSpPr>
        <p:spPr bwMode="auto">
          <a:xfrm>
            <a:off x="3653898" y="1714177"/>
            <a:ext cx="1875248" cy="63396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2" name="Line 36"/>
          <p:cNvSpPr>
            <a:spLocks noChangeShapeType="1"/>
          </p:cNvSpPr>
          <p:nvPr/>
        </p:nvSpPr>
        <p:spPr bwMode="auto">
          <a:xfrm flipH="1">
            <a:off x="4248150" y="4182666"/>
            <a:ext cx="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sz="1200"/>
          </a:p>
        </p:txBody>
      </p:sp>
      <p:sp>
        <p:nvSpPr>
          <p:cNvPr id="7200" name="Rectangle 106"/>
          <p:cNvSpPr>
            <a:spLocks noChangeArrowheads="1"/>
          </p:cNvSpPr>
          <p:nvPr/>
        </p:nvSpPr>
        <p:spPr bwMode="auto">
          <a:xfrm>
            <a:off x="5912745" y="4347102"/>
            <a:ext cx="1683591" cy="7560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202" name="Rectangle 108"/>
          <p:cNvSpPr>
            <a:spLocks noChangeArrowheads="1"/>
          </p:cNvSpPr>
          <p:nvPr/>
        </p:nvSpPr>
        <p:spPr bwMode="auto">
          <a:xfrm>
            <a:off x="3680687" y="4353087"/>
            <a:ext cx="1821669" cy="6420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Capturista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</p:txBody>
      </p:sp>
      <p:sp>
        <p:nvSpPr>
          <p:cNvPr id="46" name="Rectangle 103"/>
          <p:cNvSpPr>
            <a:spLocks noChangeArrowheads="1"/>
          </p:cNvSpPr>
          <p:nvPr/>
        </p:nvSpPr>
        <p:spPr bwMode="auto">
          <a:xfrm>
            <a:off x="3653898" y="3483006"/>
            <a:ext cx="1836204" cy="642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Administrativo(a)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84" name="83 Conector recto"/>
          <p:cNvCxnSpPr/>
          <p:nvPr/>
        </p:nvCxnSpPr>
        <p:spPr>
          <a:xfrm rot="5400000" flipH="1" flipV="1">
            <a:off x="2160968" y="4232678"/>
            <a:ext cx="1191" cy="1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7572396" y="2996953"/>
            <a:ext cx="238254" cy="49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7812360" y="4077072"/>
            <a:ext cx="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47 Conector recto"/>
          <p:cNvCxnSpPr/>
          <p:nvPr/>
        </p:nvCxnSpPr>
        <p:spPr>
          <a:xfrm>
            <a:off x="1385646" y="2946794"/>
            <a:ext cx="244808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rot="5400000">
            <a:off x="4593232" y="3589140"/>
            <a:ext cx="2250297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 flipV="1">
            <a:off x="5482835" y="3807042"/>
            <a:ext cx="21431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 rot="5400000">
            <a:off x="261093" y="3589140"/>
            <a:ext cx="2250297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 flipV="1">
            <a:off x="5498162" y="4722578"/>
            <a:ext cx="21431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47 Conector recto"/>
          <p:cNvCxnSpPr/>
          <p:nvPr/>
        </p:nvCxnSpPr>
        <p:spPr>
          <a:xfrm>
            <a:off x="7580854" y="3807042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5898210" y="3488563"/>
            <a:ext cx="1698126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/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Auxiliar.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/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42" name="Rectangle 103"/>
          <p:cNvSpPr>
            <a:spLocks noChangeArrowheads="1"/>
          </p:cNvSpPr>
          <p:nvPr/>
        </p:nvSpPr>
        <p:spPr bwMode="auto">
          <a:xfrm>
            <a:off x="1601670" y="2628315"/>
            <a:ext cx="1890210" cy="7471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 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Administrativo(a)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cxnSp>
        <p:nvCxnSpPr>
          <p:cNvPr id="53" name="47 Conector recto"/>
          <p:cNvCxnSpPr/>
          <p:nvPr/>
        </p:nvCxnSpPr>
        <p:spPr>
          <a:xfrm>
            <a:off x="1385646" y="4723953"/>
            <a:ext cx="244808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15"/>
          <p:cNvSpPr>
            <a:spLocks noChangeArrowheads="1"/>
          </p:cNvSpPr>
          <p:nvPr/>
        </p:nvSpPr>
        <p:spPr bwMode="auto">
          <a:xfrm>
            <a:off x="1601670" y="3483006"/>
            <a:ext cx="1890210" cy="642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 Clasificador(a)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</p:txBody>
      </p:sp>
      <p:sp>
        <p:nvSpPr>
          <p:cNvPr id="65" name="Rectangle 35"/>
          <p:cNvSpPr>
            <a:spLocks noChangeArrowheads="1"/>
          </p:cNvSpPr>
          <p:nvPr/>
        </p:nvSpPr>
        <p:spPr bwMode="auto">
          <a:xfrm>
            <a:off x="3653898" y="2618910"/>
            <a:ext cx="1836204" cy="7513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Encargado(a) </a:t>
            </a:r>
            <a:r>
              <a:rPr kumimoji="1" lang="es-MX" altLang="es-ES" sz="1200" dirty="0">
                <a:cs typeface="Arial" pitchFamily="34" charset="0"/>
              </a:rPr>
              <a:t>de Sección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cxnSp>
        <p:nvCxnSpPr>
          <p:cNvPr id="69" name="68 Conector recto"/>
          <p:cNvCxnSpPr/>
          <p:nvPr/>
        </p:nvCxnSpPr>
        <p:spPr>
          <a:xfrm flipV="1">
            <a:off x="5490102" y="3048393"/>
            <a:ext cx="21431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47 Conector recto"/>
          <p:cNvCxnSpPr/>
          <p:nvPr/>
        </p:nvCxnSpPr>
        <p:spPr>
          <a:xfrm>
            <a:off x="7596336" y="4713693"/>
            <a:ext cx="214314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47 Conector recto"/>
          <p:cNvCxnSpPr>
            <a:endCxn id="62" idx="1"/>
          </p:cNvCxnSpPr>
          <p:nvPr/>
        </p:nvCxnSpPr>
        <p:spPr>
          <a:xfrm flipV="1">
            <a:off x="1385646" y="3804476"/>
            <a:ext cx="216024" cy="25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 rot="5400000">
            <a:off x="6686616" y="3581445"/>
            <a:ext cx="2250297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15"/>
          <p:cNvSpPr>
            <a:spLocks noChangeArrowheads="1"/>
          </p:cNvSpPr>
          <p:nvPr/>
        </p:nvSpPr>
        <p:spPr bwMode="auto">
          <a:xfrm>
            <a:off x="1601670" y="4352236"/>
            <a:ext cx="1890210" cy="642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Bibliotecario(a) </a:t>
            </a:r>
            <a:r>
              <a:rPr kumimoji="1" lang="es-MX" altLang="es-ES" sz="1200" dirty="0" smtClean="0">
                <a:cs typeface="Arial" pitchFamily="34" charset="0"/>
              </a:rPr>
              <a:t>Clasificador(a)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77" name="Rectangle 15"/>
          <p:cNvSpPr>
            <a:spLocks noChangeArrowheads="1"/>
          </p:cNvSpPr>
          <p:nvPr/>
        </p:nvSpPr>
        <p:spPr bwMode="auto">
          <a:xfrm>
            <a:off x="5758941" y="2618910"/>
            <a:ext cx="1837395" cy="6429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Bibliotecario(a</a:t>
            </a:r>
            <a:r>
              <a:rPr kumimoji="1" lang="es-MX" altLang="es-ES" sz="1200" dirty="0" smtClean="0">
                <a:cs typeface="Arial" pitchFamily="34" charset="0"/>
              </a:rPr>
              <a:t>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 smtClean="0">
                <a:cs typeface="Arial" pitchFamily="34" charset="0"/>
              </a:rPr>
              <a:t> Clasificador(a)</a:t>
            </a:r>
            <a:endParaRPr kumimoji="1" lang="es-MX" altLang="es-ES" sz="1200" dirty="0"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9" name="CuadroTexto 4"/>
          <p:cNvSpPr txBox="1"/>
          <p:nvPr/>
        </p:nvSpPr>
        <p:spPr>
          <a:xfrm>
            <a:off x="210669" y="186217"/>
            <a:ext cx="5272166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5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874" y="18621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39749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39 Conector recto"/>
          <p:cNvCxnSpPr/>
          <p:nvPr/>
        </p:nvCxnSpPr>
        <p:spPr>
          <a:xfrm>
            <a:off x="1331640" y="2456892"/>
            <a:ext cx="6102678" cy="76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3554009" y="1714488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6" name="Rectangle 103"/>
          <p:cNvSpPr>
            <a:spLocks noChangeArrowheads="1"/>
          </p:cNvSpPr>
          <p:nvPr/>
        </p:nvSpPr>
        <p:spPr bwMode="auto">
          <a:xfrm>
            <a:off x="1547664" y="4302073"/>
            <a:ext cx="1836204" cy="74710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cs typeface="Arial" pitchFamily="34" charset="0"/>
              </a:rPr>
              <a:t>Auxiliar </a:t>
            </a:r>
            <a:r>
              <a:rPr kumimoji="1" lang="es-MX" altLang="es-ES" sz="1200" dirty="0" smtClean="0">
                <a:cs typeface="Arial" pitchFamily="34" charset="0"/>
              </a:rPr>
              <a:t>Administrativo(a) </a:t>
            </a:r>
            <a:endParaRPr kumimoji="1" lang="es-MX" altLang="es-ES" sz="1200" dirty="0">
              <a:cs typeface="Arial" pitchFamily="34" charset="0"/>
            </a:endParaRPr>
          </a:p>
        </p:txBody>
      </p:sp>
      <p:sp>
        <p:nvSpPr>
          <p:cNvPr id="7" name="Rectangle 35"/>
          <p:cNvSpPr>
            <a:spLocks noChangeArrowheads="1"/>
          </p:cNvSpPr>
          <p:nvPr/>
        </p:nvSpPr>
        <p:spPr bwMode="auto">
          <a:xfrm>
            <a:off x="5616872" y="3482876"/>
            <a:ext cx="1674186" cy="5283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Técnico en Mantenimiento </a:t>
            </a:r>
          </a:p>
          <a:p>
            <a:pPr algn="ctr" eaLnBrk="0" hangingPunct="0">
              <a:lnSpc>
                <a:spcPct val="90000"/>
              </a:lnSpc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5642676" y="4071942"/>
            <a:ext cx="1660934" cy="43171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 smtClean="0">
                <a:cs typeface="Arial" pitchFamily="34" charset="0"/>
              </a:rPr>
              <a:t>Bibliotecarios(as</a:t>
            </a:r>
            <a:r>
              <a:rPr kumimoji="1" lang="es-MX" sz="1200" dirty="0">
                <a:cs typeface="Arial" pitchFamily="34" charset="0"/>
              </a:rPr>
              <a:t>)</a:t>
            </a:r>
          </a:p>
          <a:p>
            <a:pPr algn="ctr" eaLnBrk="0" hangingPunct="0">
              <a:lnSpc>
                <a:spcPct val="90000"/>
              </a:lnSpc>
            </a:pPr>
            <a:endParaRPr kumimoji="1" lang="es-MX" sz="1200" dirty="0">
              <a:cs typeface="Arial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5611845" y="2631462"/>
            <a:ext cx="1674186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solidFill>
                  <a:srgbClr val="000000"/>
                </a:solidFill>
              </a:rPr>
              <a:t>Técnico en Mantenimiento 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3545886" y="2618910"/>
            <a:ext cx="1782198" cy="7016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</a:pPr>
            <a:r>
              <a:rPr kumimoji="1" lang="es-MX" sz="1200" dirty="0">
                <a:cs typeface="Arial" pitchFamily="34" charset="0"/>
              </a:rPr>
              <a:t>Profesional Especialista </a:t>
            </a:r>
            <a:r>
              <a:rPr kumimoji="1" lang="es-MX" sz="1200" dirty="0" smtClean="0">
                <a:cs typeface="Arial" pitchFamily="34" charset="0"/>
              </a:rPr>
              <a:t>1</a:t>
            </a:r>
            <a:endParaRPr kumimoji="1" lang="es-MX" sz="1200" dirty="0">
              <a:cs typeface="Arial" pitchFamily="34" charset="0"/>
            </a:endParaRPr>
          </a:p>
        </p:txBody>
      </p:sp>
      <p:sp>
        <p:nvSpPr>
          <p:cNvPr id="11" name="Rectangle 28"/>
          <p:cNvSpPr>
            <a:spLocks noChangeArrowheads="1"/>
          </p:cNvSpPr>
          <p:nvPr/>
        </p:nvSpPr>
        <p:spPr bwMode="auto">
          <a:xfrm>
            <a:off x="3554008" y="3488991"/>
            <a:ext cx="1768091" cy="7500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Chofer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6" name="45 Conector recto"/>
          <p:cNvCxnSpPr/>
          <p:nvPr/>
        </p:nvCxnSpPr>
        <p:spPr>
          <a:xfrm>
            <a:off x="1331640" y="2465182"/>
            <a:ext cx="27761" cy="24759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284453" y="3701984"/>
            <a:ext cx="13936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3532633" y="4293096"/>
            <a:ext cx="1789466" cy="70207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kumimoji="1" lang="es-MX" altLang="es-ES" sz="1200" dirty="0">
                <a:solidFill>
                  <a:srgbClr val="000000"/>
                </a:solidFill>
              </a:rPr>
              <a:t>Técnico 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en</a:t>
            </a:r>
          </a:p>
          <a:p>
            <a:pPr algn="ctr">
              <a:lnSpc>
                <a:spcPct val="90000"/>
              </a:lnSpc>
            </a:pPr>
            <a:r>
              <a:rPr kumimoji="1" lang="es-MX" altLang="es-ES" sz="1200" dirty="0" smtClean="0">
                <a:solidFill>
                  <a:srgbClr val="000000"/>
                </a:solidFill>
              </a:rPr>
              <a:t> </a:t>
            </a:r>
            <a:r>
              <a:rPr kumimoji="1" lang="es-MX" altLang="es-ES" sz="1200" dirty="0">
                <a:solidFill>
                  <a:srgbClr val="000000"/>
                </a:solidFill>
              </a:rPr>
              <a:t>Mantenimiento A</a:t>
            </a:r>
            <a:r>
              <a:rPr kumimoji="1" lang="es-MX" altLang="es-ES" sz="1200" dirty="0" smtClean="0">
                <a:solidFill>
                  <a:srgbClr val="000000"/>
                </a:solidFill>
              </a:rPr>
              <a:t>.</a:t>
            </a:r>
            <a:endParaRPr kumimoji="1" lang="es-MX" altLang="es-ES" sz="1200" dirty="0">
              <a:solidFill>
                <a:srgbClr val="000000"/>
              </a:solidFill>
            </a:endParaRPr>
          </a:p>
        </p:txBody>
      </p:sp>
      <p:cxnSp>
        <p:nvCxnSpPr>
          <p:cNvPr id="20" name="19 Conector recto"/>
          <p:cNvCxnSpPr/>
          <p:nvPr/>
        </p:nvCxnSpPr>
        <p:spPr>
          <a:xfrm rot="5400000">
            <a:off x="4462183" y="3488693"/>
            <a:ext cx="2036579" cy="5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5322099" y="4500570"/>
            <a:ext cx="1620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5322099" y="3804050"/>
            <a:ext cx="1620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5307863" y="3006017"/>
            <a:ext cx="1620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7426287" y="2453601"/>
            <a:ext cx="168" cy="23657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1358310" y="3006017"/>
            <a:ext cx="19037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7273986" y="3004826"/>
            <a:ext cx="160736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1357290" y="4071942"/>
            <a:ext cx="192939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44"/>
          <p:cNvSpPr>
            <a:spLocks noChangeArrowheads="1"/>
          </p:cNvSpPr>
          <p:nvPr/>
        </p:nvSpPr>
        <p:spPr bwMode="auto">
          <a:xfrm>
            <a:off x="5630880" y="4579092"/>
            <a:ext cx="1674186" cy="4804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Intendencia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alt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32" name="Rectangle 34"/>
          <p:cNvSpPr>
            <a:spLocks noChangeArrowheads="1"/>
          </p:cNvSpPr>
          <p:nvPr/>
        </p:nvSpPr>
        <p:spPr bwMode="auto">
          <a:xfrm>
            <a:off x="1547664" y="3488991"/>
            <a:ext cx="1836204" cy="7500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Secretaria B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1547664" y="2618910"/>
            <a:ext cx="1821675" cy="7560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>
                <a:solidFill>
                  <a:srgbClr val="000000"/>
                </a:solidFill>
                <a:cs typeface="Arial" pitchFamily="34" charset="0"/>
              </a:rPr>
              <a:t>Encargado(a) de </a:t>
            </a:r>
            <a:endParaRPr kumimoji="1" lang="es-MX" altLang="es-ES" sz="1200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Mantenimiento 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</p:txBody>
      </p:sp>
      <p:cxnSp>
        <p:nvCxnSpPr>
          <p:cNvPr id="41" name="40 Conector recto"/>
          <p:cNvCxnSpPr/>
          <p:nvPr/>
        </p:nvCxnSpPr>
        <p:spPr>
          <a:xfrm flipV="1">
            <a:off x="1357290" y="4941168"/>
            <a:ext cx="19037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7304013" y="4293096"/>
            <a:ext cx="139361" cy="11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7303609" y="4819340"/>
            <a:ext cx="13070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4"/>
          <p:cNvSpPr txBox="1"/>
          <p:nvPr/>
        </p:nvSpPr>
        <p:spPr>
          <a:xfrm>
            <a:off x="122395" y="58911"/>
            <a:ext cx="5489450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38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304" y="348229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3441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Administrativa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23528" y="260648"/>
            <a:ext cx="2376264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4098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71" y="466180"/>
            <a:ext cx="2476236" cy="74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588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114" y="3104964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4020501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598114" y="492663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430396" y="2132856"/>
            <a:ext cx="174328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1437943" y="3589736"/>
            <a:ext cx="1735739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1437943" y="2824047"/>
            <a:ext cx="1735739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1427990" y="4350950"/>
            <a:ext cx="1750970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99892" y="2303852"/>
            <a:ext cx="1775786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607587" y="3000372"/>
            <a:ext cx="1768091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3607596" y="3702450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3599893" y="4455115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5804305" y="2143116"/>
            <a:ext cx="1768091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5804305" y="3699030"/>
            <a:ext cx="1789451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4087870" y="3418954"/>
            <a:ext cx="3012366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3401110" y="1916833"/>
            <a:ext cx="2126" cy="28776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>
            <a:endCxn id="11" idx="1"/>
          </p:cNvCxnSpPr>
          <p:nvPr/>
        </p:nvCxnSpPr>
        <p:spPr>
          <a:xfrm>
            <a:off x="1223628" y="2454327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21297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39690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223628" y="4722579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223628" y="1916832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>
            <a:endCxn id="27" idx="1"/>
          </p:cNvCxnSpPr>
          <p:nvPr/>
        </p:nvCxnSpPr>
        <p:spPr>
          <a:xfrm>
            <a:off x="3389706" y="2624040"/>
            <a:ext cx="210187" cy="12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>
            <a:endCxn id="28" idx="1"/>
          </p:cNvCxnSpPr>
          <p:nvPr/>
        </p:nvCxnSpPr>
        <p:spPr>
          <a:xfrm>
            <a:off x="3408936" y="3320560"/>
            <a:ext cx="198651" cy="128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/>
          <p:nvPr/>
        </p:nvCxnSpPr>
        <p:spPr>
          <a:xfrm>
            <a:off x="3414637" y="4018363"/>
            <a:ext cx="192950" cy="470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2"/>
          <p:cNvSpPr>
            <a:spLocks noChangeArrowheads="1"/>
          </p:cNvSpPr>
          <p:nvPr/>
        </p:nvSpPr>
        <p:spPr bwMode="auto">
          <a:xfrm>
            <a:off x="5804306" y="4450839"/>
            <a:ext cx="1768091" cy="760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5814138" y="2888940"/>
            <a:ext cx="1768091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4" name="CuadroTexto 4"/>
          <p:cNvSpPr txBox="1"/>
          <p:nvPr/>
        </p:nvSpPr>
        <p:spPr>
          <a:xfrm>
            <a:off x="20697" y="203484"/>
            <a:ext cx="5408560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37" name="61 Conector recto"/>
          <p:cNvCxnSpPr/>
          <p:nvPr/>
        </p:nvCxnSpPr>
        <p:spPr>
          <a:xfrm>
            <a:off x="3403234" y="4794448"/>
            <a:ext cx="203939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pic>
        <p:nvPicPr>
          <p:cNvPr id="39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2234" y="332656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7388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204" y="319559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3966495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598114" y="492663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445638" y="2894070"/>
            <a:ext cx="177621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99892" y="2191992"/>
            <a:ext cx="176067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1453759" y="3591018"/>
            <a:ext cx="1768091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599892" y="2905185"/>
            <a:ext cx="1768091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86223" y="3645024"/>
            <a:ext cx="1789455" cy="6480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585922" y="4461353"/>
            <a:ext cx="1768091" cy="6969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804305" y="2191992"/>
            <a:ext cx="176809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</a:t>
            </a:r>
            <a:endParaRPr lang="es-MX" sz="1200" dirty="0"/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807289" y="2922083"/>
            <a:ext cx="1765108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5804305" y="3650581"/>
            <a:ext cx="1768091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5804305" y="4444426"/>
            <a:ext cx="1789451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4087870" y="3418954"/>
            <a:ext cx="3012366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1874175" y="3391309"/>
            <a:ext cx="2958788" cy="98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223628" y="240288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21297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39690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223628" y="4722579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223628" y="1916832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329862" y="2399038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329862" y="3210411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1453057" y="2132857"/>
            <a:ext cx="1754258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</a:t>
            </a:r>
            <a:endParaRPr lang="es-MX" sz="1200" dirty="0"/>
          </a:p>
        </p:txBody>
      </p: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1439652" y="4438441"/>
            <a:ext cx="1768091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7" name="CuadroTexto 4"/>
          <p:cNvSpPr txBox="1"/>
          <p:nvPr/>
        </p:nvSpPr>
        <p:spPr>
          <a:xfrm>
            <a:off x="107504" y="205408"/>
            <a:ext cx="5246509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2" name="53 Conector recto"/>
          <p:cNvCxnSpPr/>
          <p:nvPr/>
        </p:nvCxnSpPr>
        <p:spPr>
          <a:xfrm>
            <a:off x="3360188" y="3966495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54 Conector recto"/>
          <p:cNvCxnSpPr/>
          <p:nvPr/>
        </p:nvCxnSpPr>
        <p:spPr>
          <a:xfrm flipV="1">
            <a:off x="3361043" y="4873055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pic>
        <p:nvPicPr>
          <p:cNvPr id="35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4128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039541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114" y="3210411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4020501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598114" y="492663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439652" y="3650154"/>
            <a:ext cx="1782198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99892" y="2191992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1439652" y="4384435"/>
            <a:ext cx="1768091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613999" y="2942946"/>
            <a:ext cx="1768091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86223" y="3650154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3607587" y="4406238"/>
            <a:ext cx="1768091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828682" y="2186862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807289" y="3678167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5804305" y="4406665"/>
            <a:ext cx="1768091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 smtClean="0"/>
              <a:t> </a:t>
            </a:r>
            <a:endParaRPr lang="es-MX" sz="1200" dirty="0"/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4087870" y="3418954"/>
            <a:ext cx="3012366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1855384" y="3391309"/>
            <a:ext cx="2958788" cy="98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223628" y="240288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21297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39690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223628" y="4722579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223628" y="1916832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329862" y="2453044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329862" y="3210411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1439652" y="2948076"/>
            <a:ext cx="1821669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1439653" y="2132856"/>
            <a:ext cx="1812265" cy="7560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36" name="35 Conector recto"/>
          <p:cNvCxnSpPr/>
          <p:nvPr/>
        </p:nvCxnSpPr>
        <p:spPr>
          <a:xfrm flipV="1">
            <a:off x="3329862" y="4884597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3329862" y="4020501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5814139" y="2942946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3" name="CuadroTexto 4"/>
          <p:cNvSpPr txBox="1"/>
          <p:nvPr/>
        </p:nvSpPr>
        <p:spPr>
          <a:xfrm>
            <a:off x="179512" y="165281"/>
            <a:ext cx="5112568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3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pic>
        <p:nvPicPr>
          <p:cNvPr id="39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32656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82580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32616" y="27269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32616" y="353188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32616" y="4231395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 flipV="1">
            <a:off x="5532616" y="519153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158130" y="21817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374154" y="4725144"/>
            <a:ext cx="171450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27137" y="3212976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534394" y="2489095"/>
            <a:ext cx="1768091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548501" y="3980175"/>
            <a:ext cx="1768091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lang="es-MX" sz="1200" dirty="0"/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20725" y="4725144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5762747" y="2559774"/>
            <a:ext cx="1822097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763184" y="3261852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748641" y="4017937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 rot="5400000">
            <a:off x="4022372" y="3683854"/>
            <a:ext cx="3012366" cy="81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 rot="16200000" flipH="1">
            <a:off x="1789886" y="3656209"/>
            <a:ext cx="2958788" cy="98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158130" y="2721792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158130" y="347787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158130" y="423396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flipV="1">
            <a:off x="1158130" y="4987479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1158130" y="2181732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264364" y="2721792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264364" y="5149497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2"/>
          <p:cNvSpPr>
            <a:spLocks noChangeArrowheads="1"/>
          </p:cNvSpPr>
          <p:nvPr/>
        </p:nvSpPr>
        <p:spPr bwMode="auto">
          <a:xfrm>
            <a:off x="5738808" y="4711893"/>
            <a:ext cx="1821669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1320148" y="3969060"/>
            <a:ext cx="1782198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5" name="Rectangle 42"/>
          <p:cNvSpPr>
            <a:spLocks noChangeArrowheads="1"/>
          </p:cNvSpPr>
          <p:nvPr/>
        </p:nvSpPr>
        <p:spPr bwMode="auto">
          <a:xfrm>
            <a:off x="1320148" y="3149565"/>
            <a:ext cx="1768091" cy="760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1320148" y="2387068"/>
            <a:ext cx="1789451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lang="es-MX" sz="1200" dirty="0"/>
          </a:p>
        </p:txBody>
      </p:sp>
      <p:cxnSp>
        <p:nvCxnSpPr>
          <p:cNvPr id="37" name="36 Conector recto"/>
          <p:cNvCxnSpPr/>
          <p:nvPr/>
        </p:nvCxnSpPr>
        <p:spPr>
          <a:xfrm>
            <a:off x="3264364" y="4233960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3264364" y="3528034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4"/>
          <p:cNvSpPr txBox="1"/>
          <p:nvPr/>
        </p:nvSpPr>
        <p:spPr>
          <a:xfrm>
            <a:off x="107504" y="85782"/>
            <a:ext cx="5490610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542089" y="1441672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pic>
        <p:nvPicPr>
          <p:cNvPr id="39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520" y="375100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64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114" y="3264417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4074507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1385646" y="4455114"/>
            <a:ext cx="1768508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  <a:p>
            <a:pPr algn="ctr">
              <a:defRPr/>
            </a:pPr>
            <a:endParaRPr lang="es-ES" sz="12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99892" y="2948076"/>
            <a:ext cx="176067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599893" y="2186862"/>
            <a:ext cx="1739308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6" name="Rectangle 42"/>
          <p:cNvSpPr>
            <a:spLocks noChangeArrowheads="1"/>
          </p:cNvSpPr>
          <p:nvPr/>
        </p:nvSpPr>
        <p:spPr bwMode="auto">
          <a:xfrm>
            <a:off x="3599892" y="3645024"/>
            <a:ext cx="1782198" cy="6318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7" name="Rectangle 42"/>
          <p:cNvSpPr>
            <a:spLocks noChangeArrowheads="1"/>
          </p:cNvSpPr>
          <p:nvPr/>
        </p:nvSpPr>
        <p:spPr bwMode="auto">
          <a:xfrm>
            <a:off x="3586223" y="4347102"/>
            <a:ext cx="1789455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5814138" y="2186862"/>
            <a:ext cx="1768091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814139" y="2900055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807289" y="3678167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5804305" y="4352659"/>
            <a:ext cx="1846037" cy="6965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</a:t>
            </a:r>
            <a:r>
              <a:rPr kumimoji="1" lang="es-MX" sz="1200" dirty="0" smtClean="0">
                <a:solidFill>
                  <a:srgbClr val="000000"/>
                </a:solidFill>
              </a:rPr>
              <a:t>)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5598114" y="1916832"/>
            <a:ext cx="0" cy="275430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15897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402306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329862" y="2507050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329862" y="3158970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1385646" y="3753037"/>
            <a:ext cx="1782198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1385646" y="2884665"/>
            <a:ext cx="1768091" cy="760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1385646" y="2176174"/>
            <a:ext cx="1789451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 Bibliotecario(a)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 </a:t>
            </a:r>
          </a:p>
        </p:txBody>
      </p:sp>
      <p:cxnSp>
        <p:nvCxnSpPr>
          <p:cNvPr id="46" name="45 Conector recto"/>
          <p:cNvCxnSpPr/>
          <p:nvPr/>
        </p:nvCxnSpPr>
        <p:spPr>
          <a:xfrm>
            <a:off x="1223628" y="1916832"/>
            <a:ext cx="0" cy="29163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3329862" y="1916832"/>
            <a:ext cx="0" cy="29163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 flipV="1">
            <a:off x="3329862" y="4833156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 flipV="1">
            <a:off x="5598114" y="4668573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1223628" y="4833156"/>
            <a:ext cx="16201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77 Conector recto"/>
          <p:cNvCxnSpPr/>
          <p:nvPr/>
        </p:nvCxnSpPr>
        <p:spPr>
          <a:xfrm flipV="1">
            <a:off x="3329862" y="4020501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4"/>
          <p:cNvSpPr txBox="1"/>
          <p:nvPr/>
        </p:nvSpPr>
        <p:spPr>
          <a:xfrm>
            <a:off x="251520" y="171850"/>
            <a:ext cx="534659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pic>
        <p:nvPicPr>
          <p:cNvPr id="36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278" y="233753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0145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70 Conector recto"/>
          <p:cNvCxnSpPr/>
          <p:nvPr/>
        </p:nvCxnSpPr>
        <p:spPr>
          <a:xfrm flipV="1">
            <a:off x="5598114" y="2462022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 flipV="1">
            <a:off x="5598114" y="3264417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 flipV="1">
            <a:off x="5598114" y="4074507"/>
            <a:ext cx="216024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1223628" y="1916832"/>
            <a:ext cx="437448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42"/>
          <p:cNvSpPr>
            <a:spLocks noChangeArrowheads="1"/>
          </p:cNvSpPr>
          <p:nvPr/>
        </p:nvSpPr>
        <p:spPr bwMode="auto">
          <a:xfrm>
            <a:off x="3599892" y="2948076"/>
            <a:ext cx="1760672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3" name="Rectangle 42"/>
          <p:cNvSpPr>
            <a:spLocks noChangeArrowheads="1"/>
          </p:cNvSpPr>
          <p:nvPr/>
        </p:nvSpPr>
        <p:spPr bwMode="auto">
          <a:xfrm>
            <a:off x="3599893" y="2186862"/>
            <a:ext cx="1739308" cy="6647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5814138" y="2186862"/>
            <a:ext cx="1836204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5814139" y="2900055"/>
            <a:ext cx="1821661" cy="690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30" name="Rectangle 42"/>
          <p:cNvSpPr>
            <a:spLocks noChangeArrowheads="1"/>
          </p:cNvSpPr>
          <p:nvPr/>
        </p:nvSpPr>
        <p:spPr bwMode="auto">
          <a:xfrm>
            <a:off x="5807289" y="3678167"/>
            <a:ext cx="1843054" cy="6149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5" name="44 Conector recto"/>
          <p:cNvCxnSpPr/>
          <p:nvPr/>
        </p:nvCxnSpPr>
        <p:spPr>
          <a:xfrm>
            <a:off x="5598114" y="1916832"/>
            <a:ext cx="0" cy="21602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1223628" y="3158970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1223628" y="4023066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/>
          <p:nvPr/>
        </p:nvCxnSpPr>
        <p:spPr>
          <a:xfrm>
            <a:off x="3329862" y="2507050"/>
            <a:ext cx="256361" cy="3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"/>
          <p:cNvCxnSpPr/>
          <p:nvPr/>
        </p:nvCxnSpPr>
        <p:spPr>
          <a:xfrm flipV="1">
            <a:off x="3329862" y="3158970"/>
            <a:ext cx="277725" cy="25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42"/>
          <p:cNvSpPr>
            <a:spLocks noChangeArrowheads="1"/>
          </p:cNvSpPr>
          <p:nvPr/>
        </p:nvSpPr>
        <p:spPr bwMode="auto">
          <a:xfrm>
            <a:off x="1432803" y="3753037"/>
            <a:ext cx="1735042" cy="64294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0" name="Rectangle 42"/>
          <p:cNvSpPr>
            <a:spLocks noChangeArrowheads="1"/>
          </p:cNvSpPr>
          <p:nvPr/>
        </p:nvSpPr>
        <p:spPr bwMode="auto">
          <a:xfrm>
            <a:off x="1439652" y="2884665"/>
            <a:ext cx="1714085" cy="760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>
                <a:solidFill>
                  <a:srgbClr val="000000"/>
                </a:solidFill>
              </a:rPr>
              <a:t>Intendente</a:t>
            </a:r>
          </a:p>
          <a:p>
            <a:pPr algn="ctr" eaLnBrk="0" hangingPunct="0">
              <a:lnSpc>
                <a:spcPct val="90000"/>
              </a:lnSpc>
              <a:defRPr/>
            </a:pPr>
            <a:r>
              <a:rPr lang="es-MX" sz="1200" dirty="0"/>
              <a:t> 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sp>
        <p:nvSpPr>
          <p:cNvPr id="42" name="Rectangle 42"/>
          <p:cNvSpPr>
            <a:spLocks noChangeArrowheads="1"/>
          </p:cNvSpPr>
          <p:nvPr/>
        </p:nvSpPr>
        <p:spPr bwMode="auto">
          <a:xfrm>
            <a:off x="1439652" y="2176174"/>
            <a:ext cx="1714085" cy="658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kumimoji="1" lang="es-MX" sz="1200" dirty="0" smtClean="0">
                <a:solidFill>
                  <a:srgbClr val="000000"/>
                </a:solidFill>
              </a:rPr>
              <a:t>Intendente</a:t>
            </a:r>
            <a:endParaRPr kumimoji="1" lang="es-MX" sz="1200" dirty="0">
              <a:solidFill>
                <a:srgbClr val="000000"/>
              </a:solidFill>
            </a:endParaRPr>
          </a:p>
        </p:txBody>
      </p:sp>
      <p:cxnSp>
        <p:nvCxnSpPr>
          <p:cNvPr id="46" name="45 Conector recto"/>
          <p:cNvCxnSpPr/>
          <p:nvPr/>
        </p:nvCxnSpPr>
        <p:spPr>
          <a:xfrm>
            <a:off x="1223628" y="1916832"/>
            <a:ext cx="0" cy="210623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3329862" y="1916832"/>
            <a:ext cx="0" cy="12421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4"/>
          <p:cNvSpPr txBox="1"/>
          <p:nvPr/>
        </p:nvSpPr>
        <p:spPr>
          <a:xfrm>
            <a:off x="251520" y="205396"/>
            <a:ext cx="525658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13" dirty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Educación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27" name="52 Conector recto"/>
          <p:cNvCxnSpPr/>
          <p:nvPr/>
        </p:nvCxnSpPr>
        <p:spPr>
          <a:xfrm>
            <a:off x="1223628" y="2501492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3630319" y="1189461"/>
            <a:ext cx="1776213" cy="6429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Jefe(a) de Bibliotecas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/>
            <a:r>
              <a:rPr kumimoji="1" lang="es-MX" altLang="es-ES" sz="1200" dirty="0" smtClean="0">
                <a:solidFill>
                  <a:srgbClr val="000000"/>
                </a:solidFill>
                <a:cs typeface="Arial" pitchFamily="34" charset="0"/>
              </a:rPr>
              <a:t>Vacante</a:t>
            </a:r>
            <a:endParaRPr kumimoji="1" lang="es-MX" altLang="es-ES" sz="1200" dirty="0">
              <a:solidFill>
                <a:srgbClr val="000000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  <a:p>
            <a:pPr algn="ctr" eaLnBrk="0" hangingPunct="0">
              <a:lnSpc>
                <a:spcPct val="90000"/>
              </a:lnSpc>
              <a:defRPr/>
            </a:pPr>
            <a:endParaRPr kumimoji="1" lang="es-MX" altLang="es-ES" sz="1200" dirty="0">
              <a:solidFill>
                <a:srgbClr val="000000"/>
              </a:solidFill>
            </a:endParaRPr>
          </a:p>
        </p:txBody>
      </p:sp>
      <p:pic>
        <p:nvPicPr>
          <p:cNvPr id="32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1824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174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General de Desarrollo Social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23528" y="404664"/>
            <a:ext cx="2601377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71" y="44149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277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332" y="35398"/>
            <a:ext cx="6059016" cy="1143000"/>
          </a:xfrm>
        </p:spPr>
        <p:txBody>
          <a:bodyPr>
            <a:noAutofit/>
          </a:bodyPr>
          <a:lstStyle/>
          <a:p>
            <a:pPr algn="l"/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</a:t>
            </a:r>
            <a:r>
              <a:rPr lang="es-ES_tradnl" sz="3500" b="1" kern="1400" spc="-150" dirty="0" smtClean="0">
                <a:solidFill>
                  <a:srgbClr val="C51A4A"/>
                </a:solidFill>
                <a:effectLst/>
                <a:latin typeface="Arial"/>
                <a:ea typeface="MS Gothic" panose="020B0609070205080204" pitchFamily="49" charset="-128"/>
                <a:cs typeface="Arial"/>
              </a:rPr>
              <a:t> de  General de Desarrollo Social</a:t>
            </a:r>
            <a:endParaRPr lang="en-US" sz="3500" dirty="0"/>
          </a:p>
        </p:txBody>
      </p:sp>
      <p:sp>
        <p:nvSpPr>
          <p:cNvPr id="5" name="4 CuadroTexto"/>
          <p:cNvSpPr txBox="1"/>
          <p:nvPr/>
        </p:nvSpPr>
        <p:spPr>
          <a:xfrm>
            <a:off x="2735796" y="1304570"/>
            <a:ext cx="35283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Director(a) General Desarrollo Social</a:t>
            </a:r>
          </a:p>
        </p:txBody>
      </p:sp>
      <p:cxnSp>
        <p:nvCxnSpPr>
          <p:cNvPr id="16" name="15 Conector recto"/>
          <p:cNvCxnSpPr>
            <a:stCxn id="5" idx="2"/>
          </p:cNvCxnSpPr>
          <p:nvPr/>
        </p:nvCxnSpPr>
        <p:spPr>
          <a:xfrm>
            <a:off x="4499992" y="1581569"/>
            <a:ext cx="36004" cy="382264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H="1">
            <a:off x="4067944" y="213285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2411760" y="1916833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Secretaria(o)</a:t>
            </a:r>
          </a:p>
        </p:txBody>
      </p:sp>
      <p:cxnSp>
        <p:nvCxnSpPr>
          <p:cNvPr id="24" name="23 Conector recto"/>
          <p:cNvCxnSpPr/>
          <p:nvPr/>
        </p:nvCxnSpPr>
        <p:spPr>
          <a:xfrm flipH="1">
            <a:off x="3131840" y="2996952"/>
            <a:ext cx="28083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907704" y="2708920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Administrativo(a)</a:t>
            </a:r>
          </a:p>
        </p:txBody>
      </p:sp>
      <p:cxnSp>
        <p:nvCxnSpPr>
          <p:cNvPr id="29" name="28 Conector recto"/>
          <p:cNvCxnSpPr/>
          <p:nvPr/>
        </p:nvCxnSpPr>
        <p:spPr>
          <a:xfrm flipH="1">
            <a:off x="1619672" y="299695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179512" y="2708920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General</a:t>
            </a:r>
          </a:p>
        </p:txBody>
      </p:sp>
      <p:sp>
        <p:nvSpPr>
          <p:cNvPr id="32" name="31 CuadroTexto"/>
          <p:cNvSpPr txBox="1"/>
          <p:nvPr/>
        </p:nvSpPr>
        <p:spPr>
          <a:xfrm>
            <a:off x="5940152" y="2708920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Operativo(a)</a:t>
            </a:r>
          </a:p>
        </p:txBody>
      </p:sp>
      <p:cxnSp>
        <p:nvCxnSpPr>
          <p:cNvPr id="33" name="32 Conector recto"/>
          <p:cNvCxnSpPr/>
          <p:nvPr/>
        </p:nvCxnSpPr>
        <p:spPr>
          <a:xfrm flipH="1">
            <a:off x="7164288" y="2996952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>
            <a:off x="7452320" y="2708920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Vivienda </a:t>
            </a:r>
          </a:p>
        </p:txBody>
      </p:sp>
      <p:cxnSp>
        <p:nvCxnSpPr>
          <p:cNvPr id="36" name="35 Conector recto"/>
          <p:cNvCxnSpPr/>
          <p:nvPr/>
        </p:nvCxnSpPr>
        <p:spPr>
          <a:xfrm flipH="1">
            <a:off x="3177369" y="4087286"/>
            <a:ext cx="216024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1961828" y="3679721"/>
            <a:ext cx="1224136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Huertos y Enlace CMT</a:t>
            </a:r>
          </a:p>
        </p:txBody>
      </p:sp>
      <p:sp>
        <p:nvSpPr>
          <p:cNvPr id="40" name="39 CuadroTexto"/>
          <p:cNvSpPr txBox="1"/>
          <p:nvPr/>
        </p:nvSpPr>
        <p:spPr>
          <a:xfrm>
            <a:off x="5387677" y="3787204"/>
            <a:ext cx="1872208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Talleres de Oficio y Control de almacén</a:t>
            </a:r>
          </a:p>
        </p:txBody>
      </p:sp>
      <p:cxnSp>
        <p:nvCxnSpPr>
          <p:cNvPr id="41" name="40 Conector recto"/>
          <p:cNvCxnSpPr/>
          <p:nvPr/>
        </p:nvCxnSpPr>
        <p:spPr>
          <a:xfrm flipH="1">
            <a:off x="1673796" y="4064441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 flipH="1">
            <a:off x="7255489" y="4087286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42 CuadroTexto"/>
          <p:cNvSpPr txBox="1"/>
          <p:nvPr/>
        </p:nvSpPr>
        <p:spPr>
          <a:xfrm>
            <a:off x="179512" y="3764359"/>
            <a:ext cx="151216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Capacitación 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7543521" y="3848998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Gestoría </a:t>
            </a:r>
          </a:p>
        </p:txBody>
      </p:sp>
      <p:cxnSp>
        <p:nvCxnSpPr>
          <p:cNvPr id="47" name="46 Conector recto"/>
          <p:cNvCxnSpPr/>
          <p:nvPr/>
        </p:nvCxnSpPr>
        <p:spPr>
          <a:xfrm flipH="1">
            <a:off x="3261209" y="5368404"/>
            <a:ext cx="237626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47 CuadroTexto"/>
          <p:cNvSpPr txBox="1"/>
          <p:nvPr/>
        </p:nvSpPr>
        <p:spPr>
          <a:xfrm>
            <a:off x="1749041" y="5068322"/>
            <a:ext cx="151216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Brigadas Sociales</a:t>
            </a:r>
          </a:p>
        </p:txBody>
      </p:sp>
      <p:sp>
        <p:nvSpPr>
          <p:cNvPr id="49" name="48 CuadroTexto"/>
          <p:cNvSpPr txBox="1"/>
          <p:nvPr/>
        </p:nvSpPr>
        <p:spPr>
          <a:xfrm>
            <a:off x="5626571" y="5068322"/>
            <a:ext cx="1512168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Eventos Especiales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Vacante 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8" name="27 Conector recto"/>
          <p:cNvCxnSpPr/>
          <p:nvPr/>
        </p:nvCxnSpPr>
        <p:spPr>
          <a:xfrm flipH="1">
            <a:off x="4449341" y="2132856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CuadroTexto"/>
          <p:cNvSpPr txBox="1"/>
          <p:nvPr/>
        </p:nvSpPr>
        <p:spPr>
          <a:xfrm>
            <a:off x="4953397" y="1916833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Analista</a:t>
            </a:r>
          </a:p>
        </p:txBody>
      </p:sp>
      <p:pic>
        <p:nvPicPr>
          <p:cNvPr id="35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690" y="354960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74304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0" y="103719"/>
            <a:ext cx="648072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Administrativa</a:t>
            </a:r>
            <a:endParaRPr lang="es-ES" sz="3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sz="3500" dirty="0"/>
          </a:p>
        </p:txBody>
      </p:sp>
      <p:sp>
        <p:nvSpPr>
          <p:cNvPr id="9" name="8 CuadroTexto"/>
          <p:cNvSpPr txBox="1"/>
          <p:nvPr/>
        </p:nvSpPr>
        <p:spPr>
          <a:xfrm>
            <a:off x="3131840" y="1268760"/>
            <a:ext cx="216024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Administrativo(a) </a:t>
            </a:r>
          </a:p>
        </p:txBody>
      </p:sp>
      <p:cxnSp>
        <p:nvCxnSpPr>
          <p:cNvPr id="10" name="9 Conector recto"/>
          <p:cNvCxnSpPr>
            <a:stCxn id="9" idx="2"/>
          </p:cNvCxnSpPr>
          <p:nvPr/>
        </p:nvCxnSpPr>
        <p:spPr>
          <a:xfrm>
            <a:off x="4211960" y="1730425"/>
            <a:ext cx="0" cy="24186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3203848" y="2708920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1547664" y="2492896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Chofer</a:t>
            </a:r>
          </a:p>
        </p:txBody>
      </p:sp>
      <p:cxnSp>
        <p:nvCxnSpPr>
          <p:cNvPr id="17" name="16 Conector recto"/>
          <p:cNvCxnSpPr/>
          <p:nvPr/>
        </p:nvCxnSpPr>
        <p:spPr>
          <a:xfrm flipH="1">
            <a:off x="683568" y="4149080"/>
            <a:ext cx="748883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42119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3563888" y="4581128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Administrativo(a)</a:t>
            </a:r>
          </a:p>
        </p:txBody>
      </p:sp>
      <p:cxnSp>
        <p:nvCxnSpPr>
          <p:cNvPr id="23" name="22 Conector recto"/>
          <p:cNvCxnSpPr/>
          <p:nvPr/>
        </p:nvCxnSpPr>
        <p:spPr>
          <a:xfrm>
            <a:off x="24117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23 CuadroTexto"/>
          <p:cNvSpPr txBox="1"/>
          <p:nvPr/>
        </p:nvSpPr>
        <p:spPr>
          <a:xfrm>
            <a:off x="1763688" y="4581128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Administrativo(a)</a:t>
            </a:r>
          </a:p>
        </p:txBody>
      </p:sp>
      <p:cxnSp>
        <p:nvCxnSpPr>
          <p:cNvPr id="26" name="25 Conector recto"/>
          <p:cNvCxnSpPr/>
          <p:nvPr/>
        </p:nvCxnSpPr>
        <p:spPr>
          <a:xfrm>
            <a:off x="683568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107504" y="4581128"/>
            <a:ext cx="1368151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Administrativo(a)</a:t>
            </a:r>
          </a:p>
        </p:txBody>
      </p:sp>
      <p:cxnSp>
        <p:nvCxnSpPr>
          <p:cNvPr id="28" name="27 Conector recto"/>
          <p:cNvCxnSpPr/>
          <p:nvPr/>
        </p:nvCxnSpPr>
        <p:spPr>
          <a:xfrm>
            <a:off x="601216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5364088" y="4581128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7308304" y="4581128"/>
            <a:ext cx="144016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31" name="30 Conector recto"/>
          <p:cNvCxnSpPr/>
          <p:nvPr/>
        </p:nvCxnSpPr>
        <p:spPr>
          <a:xfrm>
            <a:off x="8172400" y="4149080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 flipH="1">
            <a:off x="4211960" y="2708339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5202188" y="2493476"/>
            <a:ext cx="1656184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Analista</a:t>
            </a:r>
          </a:p>
        </p:txBody>
      </p:sp>
      <p:pic>
        <p:nvPicPr>
          <p:cNvPr id="32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46870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88512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260648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3 CuadroTexto"/>
          <p:cNvSpPr txBox="1"/>
          <p:nvPr/>
        </p:nvSpPr>
        <p:spPr>
          <a:xfrm>
            <a:off x="0" y="58411"/>
            <a:ext cx="518457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 pitchFamily="34" charset="0"/>
                <a:ea typeface="MS Gothic" panose="020B0609070205080204" pitchFamily="49" charset="-128"/>
                <a:cs typeface="Arial" pitchFamily="34" charset="0"/>
              </a:rPr>
              <a:t>Coordinación de Vivienda </a:t>
            </a:r>
            <a:endParaRPr lang="es-ES" sz="35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5" name="4 CuadroTexto"/>
          <p:cNvSpPr txBox="1"/>
          <p:nvPr/>
        </p:nvSpPr>
        <p:spPr>
          <a:xfrm>
            <a:off x="3563888" y="2258936"/>
            <a:ext cx="1728192" cy="646331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Vivienda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5 Conector recto"/>
          <p:cNvCxnSpPr>
            <a:stCxn id="5" idx="2"/>
          </p:cNvCxnSpPr>
          <p:nvPr/>
        </p:nvCxnSpPr>
        <p:spPr>
          <a:xfrm>
            <a:off x="4427984" y="2905267"/>
            <a:ext cx="0" cy="7938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763688" y="3699096"/>
            <a:ext cx="56166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763688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3563888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5580112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7380312" y="369909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1115616" y="4131144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Promotor(a)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915816" y="4131144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4860032" y="4131144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Empleado(a) Técnico(a) 2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6732240" y="4131144"/>
            <a:ext cx="122413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82020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674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3347864" y="764704"/>
            <a:ext cx="2088232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464006" y="775825"/>
            <a:ext cx="1973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200" dirty="0" smtClean="0"/>
              <a:t>Director(a) Administrativo(a)</a:t>
            </a:r>
          </a:p>
          <a:p>
            <a:pPr algn="ctr"/>
            <a:endParaRPr lang="es-MX" sz="1200" b="1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4377076" y="1340768"/>
            <a:ext cx="0" cy="504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47938" y="1844824"/>
            <a:ext cx="630438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377076" y="1844824"/>
            <a:ext cx="0" cy="13681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107504" y="2060848"/>
            <a:ext cx="2088232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1147938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2404063" y="2052913"/>
            <a:ext cx="1633806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0" name="19 Conector recto"/>
          <p:cNvCxnSpPr/>
          <p:nvPr/>
        </p:nvCxnSpPr>
        <p:spPr>
          <a:xfrm>
            <a:off x="7459064" y="184482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4969" y="2059901"/>
            <a:ext cx="2169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Coordinador(a) </a:t>
            </a:r>
          </a:p>
          <a:p>
            <a:pPr algn="ctr"/>
            <a:r>
              <a:rPr lang="es-MX" sz="1200" dirty="0" smtClean="0"/>
              <a:t>Administrativo(a)</a:t>
            </a:r>
          </a:p>
          <a:p>
            <a:pPr algn="ctr"/>
            <a:endParaRPr lang="es-MX" sz="1200" b="1" dirty="0"/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031778" y="2348880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6621051" y="2060848"/>
            <a:ext cx="1865850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268964" y="3025759"/>
            <a:ext cx="1713468" cy="56857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 flipH="1">
            <a:off x="4044912" y="3205897"/>
            <a:ext cx="6905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2404063" y="2917864"/>
            <a:ext cx="1649826" cy="69709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4" name="33 Conector recto"/>
          <p:cNvCxnSpPr/>
          <p:nvPr/>
        </p:nvCxnSpPr>
        <p:spPr>
          <a:xfrm>
            <a:off x="1147938" y="2634941"/>
            <a:ext cx="0" cy="3853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Rectángulo"/>
          <p:cNvSpPr/>
          <p:nvPr/>
        </p:nvSpPr>
        <p:spPr>
          <a:xfrm>
            <a:off x="324655" y="4054424"/>
            <a:ext cx="1693369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6" name="45 Rectángulo"/>
          <p:cNvSpPr/>
          <p:nvPr/>
        </p:nvSpPr>
        <p:spPr>
          <a:xfrm>
            <a:off x="324655" y="5048633"/>
            <a:ext cx="1693369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2361929" y="2962974"/>
            <a:ext cx="1944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Oficial Administrativo(a)</a:t>
            </a:r>
          </a:p>
          <a:p>
            <a:r>
              <a:rPr lang="es-MX" sz="1200" dirty="0" smtClean="0"/>
              <a:t>               </a:t>
            </a:r>
            <a:endParaRPr lang="es-MX" sz="1200" b="1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264822" y="2101145"/>
            <a:ext cx="20416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Secretaria(o) A</a:t>
            </a:r>
          </a:p>
        </p:txBody>
      </p:sp>
      <p:sp>
        <p:nvSpPr>
          <p:cNvPr id="49" name="48 CuadroTexto"/>
          <p:cNvSpPr txBox="1"/>
          <p:nvPr/>
        </p:nvSpPr>
        <p:spPr>
          <a:xfrm>
            <a:off x="6567552" y="2075687"/>
            <a:ext cx="1972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 smtClean="0"/>
              <a:t>Coordinador(a) de Proyectos</a:t>
            </a:r>
          </a:p>
          <a:p>
            <a:r>
              <a:rPr lang="es-MX" sz="1200" dirty="0" smtClean="0"/>
              <a:t>                  VACANTE</a:t>
            </a:r>
            <a:endParaRPr lang="es-MX" sz="1200" b="1" dirty="0"/>
          </a:p>
        </p:txBody>
      </p:sp>
      <p:sp>
        <p:nvSpPr>
          <p:cNvPr id="50" name="49 CuadroTexto"/>
          <p:cNvSpPr txBox="1"/>
          <p:nvPr/>
        </p:nvSpPr>
        <p:spPr>
          <a:xfrm>
            <a:off x="324655" y="4119017"/>
            <a:ext cx="17052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Profesional  Especialista</a:t>
            </a:r>
            <a:endParaRPr lang="es-MX" sz="1200" dirty="0"/>
          </a:p>
        </p:txBody>
      </p:sp>
      <p:sp>
        <p:nvSpPr>
          <p:cNvPr id="51" name="50 CuadroTexto"/>
          <p:cNvSpPr txBox="1"/>
          <p:nvPr/>
        </p:nvSpPr>
        <p:spPr>
          <a:xfrm>
            <a:off x="-15070" y="5032863"/>
            <a:ext cx="2210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           </a:t>
            </a:r>
            <a:r>
              <a:rPr lang="es-MX" sz="1200" dirty="0" smtClean="0"/>
              <a:t>Oficial Administrativo(a) </a:t>
            </a:r>
          </a:p>
          <a:p>
            <a:r>
              <a:rPr lang="es-MX" sz="1200" dirty="0" smtClean="0"/>
              <a:t>                        </a:t>
            </a:r>
            <a:endParaRPr lang="es-MX" sz="1200" dirty="0"/>
          </a:p>
        </p:txBody>
      </p:sp>
      <p:sp>
        <p:nvSpPr>
          <p:cNvPr id="52" name="51 CuadroTexto"/>
          <p:cNvSpPr txBox="1"/>
          <p:nvPr/>
        </p:nvSpPr>
        <p:spPr>
          <a:xfrm>
            <a:off x="238187" y="3063532"/>
            <a:ext cx="1791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/>
              <a:t>  </a:t>
            </a:r>
            <a:r>
              <a:rPr lang="es-MX" sz="1200" dirty="0" smtClean="0"/>
              <a:t>Jefe(a) Administrativo(a)</a:t>
            </a:r>
          </a:p>
          <a:p>
            <a:r>
              <a:rPr lang="es-MX" sz="1200" dirty="0" smtClean="0"/>
              <a:t>              </a:t>
            </a:r>
            <a:endParaRPr lang="es-MX" sz="1200" b="1" dirty="0"/>
          </a:p>
        </p:txBody>
      </p:sp>
      <p:sp>
        <p:nvSpPr>
          <p:cNvPr id="53" name="52 CuadroTexto"/>
          <p:cNvSpPr txBox="1"/>
          <p:nvPr/>
        </p:nvSpPr>
        <p:spPr>
          <a:xfrm>
            <a:off x="4745902" y="2900844"/>
            <a:ext cx="1897672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Chofer</a:t>
            </a:r>
          </a:p>
          <a:p>
            <a:pPr algn="ctr"/>
            <a:r>
              <a:rPr lang="es-MX" sz="1200" dirty="0" smtClean="0"/>
              <a:t>Vacante</a:t>
            </a:r>
          </a:p>
        </p:txBody>
      </p:sp>
      <p:sp>
        <p:nvSpPr>
          <p:cNvPr id="33" name="CuadroTexto 4"/>
          <p:cNvSpPr txBox="1"/>
          <p:nvPr/>
        </p:nvSpPr>
        <p:spPr>
          <a:xfrm>
            <a:off x="0" y="43361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Administrativa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4819809" y="2018420"/>
            <a:ext cx="1514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Auxiliar Administrativo(a)</a:t>
            </a:r>
          </a:p>
        </p:txBody>
      </p:sp>
      <p:sp>
        <p:nvSpPr>
          <p:cNvPr id="37" name="36 Rectángulo"/>
          <p:cNvSpPr/>
          <p:nvPr/>
        </p:nvSpPr>
        <p:spPr>
          <a:xfrm>
            <a:off x="4736162" y="2058877"/>
            <a:ext cx="1649826" cy="576064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38" name="37 Conector recto"/>
          <p:cNvCxnSpPr/>
          <p:nvPr/>
        </p:nvCxnSpPr>
        <p:spPr>
          <a:xfrm>
            <a:off x="1140517" y="3622376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1125698" y="4630488"/>
            <a:ext cx="8325" cy="4109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342401"/>
            <a:ext cx="2546749" cy="762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33971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1911" y="44550"/>
            <a:ext cx="610936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75856" y="1268760"/>
            <a:ext cx="1872208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Capacitación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347864" y="2492896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de Capacitación </a:t>
            </a:r>
          </a:p>
        </p:txBody>
      </p:sp>
      <p:cxnSp>
        <p:nvCxnSpPr>
          <p:cNvPr id="6" name="5 Conector recto"/>
          <p:cNvCxnSpPr>
            <a:stCxn id="4" idx="2"/>
          </p:cNvCxnSpPr>
          <p:nvPr/>
        </p:nvCxnSpPr>
        <p:spPr>
          <a:xfrm>
            <a:off x="4211960" y="1730425"/>
            <a:ext cx="0" cy="7624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>
            <a:stCxn id="5" idx="2"/>
          </p:cNvCxnSpPr>
          <p:nvPr/>
        </p:nvCxnSpPr>
        <p:spPr>
          <a:xfrm>
            <a:off x="4211960" y="2769895"/>
            <a:ext cx="0" cy="13791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1403648" y="4149080"/>
            <a:ext cx="56166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827584" y="4725144"/>
            <a:ext cx="136815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Profesional Especialista 1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6156176" y="4725144"/>
            <a:ext cx="144016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Profesional Especialista 1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1403648" y="414908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7020272" y="4149080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814" y="99873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677599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69756"/>
            <a:ext cx="610936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Capacitación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383868" y="1423808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de Capacitación 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4211960" y="1700808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043608" y="1988840"/>
            <a:ext cx="64087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043608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211960" y="1916832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452320" y="1988840"/>
            <a:ext cx="0" cy="2880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251520" y="2276872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3347864" y="2204864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480212" y="2276872"/>
            <a:ext cx="198022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18" name="17 Conector recto"/>
          <p:cNvCxnSpPr/>
          <p:nvPr/>
        </p:nvCxnSpPr>
        <p:spPr>
          <a:xfrm>
            <a:off x="1043608" y="2553871"/>
            <a:ext cx="0" cy="385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stCxn id="45" idx="2"/>
          </p:cNvCxnSpPr>
          <p:nvPr/>
        </p:nvCxnSpPr>
        <p:spPr>
          <a:xfrm flipH="1">
            <a:off x="4206442" y="4114239"/>
            <a:ext cx="5518" cy="7094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25 CuadroTexto"/>
          <p:cNvSpPr txBox="1"/>
          <p:nvPr/>
        </p:nvSpPr>
        <p:spPr>
          <a:xfrm>
            <a:off x="224720" y="2939172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7" name="26 CuadroTexto"/>
          <p:cNvSpPr txBox="1"/>
          <p:nvPr/>
        </p:nvSpPr>
        <p:spPr>
          <a:xfrm>
            <a:off x="3347864" y="3021052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6480212" y="3129064"/>
            <a:ext cx="198022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29" name="28 Conector recto"/>
          <p:cNvCxnSpPr/>
          <p:nvPr/>
        </p:nvCxnSpPr>
        <p:spPr>
          <a:xfrm>
            <a:off x="1046067" y="3205428"/>
            <a:ext cx="0" cy="5545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29 Conector recto"/>
          <p:cNvCxnSpPr>
            <a:stCxn id="27" idx="2"/>
          </p:cNvCxnSpPr>
          <p:nvPr/>
        </p:nvCxnSpPr>
        <p:spPr>
          <a:xfrm flipH="1">
            <a:off x="4206442" y="3298051"/>
            <a:ext cx="5518" cy="53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stCxn id="28" idx="2"/>
            <a:endCxn id="34" idx="0"/>
          </p:cNvCxnSpPr>
          <p:nvPr/>
        </p:nvCxnSpPr>
        <p:spPr>
          <a:xfrm>
            <a:off x="7470322" y="3406063"/>
            <a:ext cx="0" cy="5644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152509" y="3752165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3" name="32 CuadroTexto"/>
          <p:cNvSpPr txBox="1"/>
          <p:nvPr/>
        </p:nvSpPr>
        <p:spPr>
          <a:xfrm>
            <a:off x="3347864" y="4823729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6480212" y="3970513"/>
            <a:ext cx="198022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35" name="34 Conector recto"/>
          <p:cNvCxnSpPr/>
          <p:nvPr/>
        </p:nvCxnSpPr>
        <p:spPr>
          <a:xfrm>
            <a:off x="1055068" y="4034437"/>
            <a:ext cx="0" cy="3977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35 Conector recto"/>
          <p:cNvCxnSpPr>
            <a:stCxn id="16" idx="2"/>
          </p:cNvCxnSpPr>
          <p:nvPr/>
        </p:nvCxnSpPr>
        <p:spPr>
          <a:xfrm flipH="1">
            <a:off x="4206442" y="2481863"/>
            <a:ext cx="5518" cy="53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>
            <a:stCxn id="17" idx="2"/>
            <a:endCxn id="28" idx="0"/>
          </p:cNvCxnSpPr>
          <p:nvPr/>
        </p:nvCxnSpPr>
        <p:spPr>
          <a:xfrm>
            <a:off x="7470322" y="2553871"/>
            <a:ext cx="0" cy="57519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37 CuadroTexto"/>
          <p:cNvSpPr txBox="1"/>
          <p:nvPr/>
        </p:nvSpPr>
        <p:spPr>
          <a:xfrm>
            <a:off x="152509" y="5016666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39" name="38 CuadroTexto"/>
          <p:cNvSpPr txBox="1"/>
          <p:nvPr/>
        </p:nvSpPr>
        <p:spPr>
          <a:xfrm>
            <a:off x="3347864" y="5639917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cxnSp>
        <p:nvCxnSpPr>
          <p:cNvPr id="41" name="40 Conector recto"/>
          <p:cNvCxnSpPr/>
          <p:nvPr/>
        </p:nvCxnSpPr>
        <p:spPr>
          <a:xfrm>
            <a:off x="1052609" y="4723999"/>
            <a:ext cx="0" cy="2926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41 Conector recto"/>
          <p:cNvCxnSpPr>
            <a:stCxn id="33" idx="2"/>
          </p:cNvCxnSpPr>
          <p:nvPr/>
        </p:nvCxnSpPr>
        <p:spPr>
          <a:xfrm>
            <a:off x="4211960" y="5100728"/>
            <a:ext cx="0" cy="5391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152509" y="4447000"/>
            <a:ext cx="1800200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3347864" y="3837240"/>
            <a:ext cx="172819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pic>
        <p:nvPicPr>
          <p:cNvPr id="40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0212" y="260648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524443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7828" y="-1896"/>
            <a:ext cx="589597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Huertos y Enlace CMT</a:t>
            </a:r>
            <a:endParaRPr lang="es-ES" sz="3500" b="1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63888" y="2060848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Huertos y Enlace CMT</a:t>
            </a:r>
          </a:p>
        </p:txBody>
      </p:sp>
      <p:cxnSp>
        <p:nvCxnSpPr>
          <p:cNvPr id="5" name="4 Conector recto"/>
          <p:cNvCxnSpPr>
            <a:stCxn id="4" idx="2"/>
          </p:cNvCxnSpPr>
          <p:nvPr/>
        </p:nvCxnSpPr>
        <p:spPr>
          <a:xfrm>
            <a:off x="4427984" y="2522513"/>
            <a:ext cx="0" cy="69046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3563888" y="3212976"/>
            <a:ext cx="1728192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Operativo(a)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Vacante </a:t>
            </a:r>
          </a:p>
        </p:txBody>
      </p:sp>
      <p:cxnSp>
        <p:nvCxnSpPr>
          <p:cNvPr id="8" name="7 Conector recto"/>
          <p:cNvCxnSpPr>
            <a:stCxn id="7" idx="2"/>
          </p:cNvCxnSpPr>
          <p:nvPr/>
        </p:nvCxnSpPr>
        <p:spPr>
          <a:xfrm>
            <a:off x="4427984" y="3674641"/>
            <a:ext cx="0" cy="5464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flipH="1">
            <a:off x="1187624" y="4221088"/>
            <a:ext cx="64807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1187624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3131840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5868144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668344" y="4221088"/>
            <a:ext cx="0" cy="4320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611560" y="465313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Encargado(a)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2483768" y="465313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Supervisor(a)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5220072" y="465313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Maestra(o)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7092280" y="4653136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pic>
        <p:nvPicPr>
          <p:cNvPr id="21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06190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244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28718" y="24345"/>
            <a:ext cx="583264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Coordinación de Talleres de Oficio y Control de Almacén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071070" y="2425017"/>
            <a:ext cx="237626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Coordinador(a) de Talleres de Oficio y Control de almacén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071070" y="3456957"/>
            <a:ext cx="2428242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de Talleres</a:t>
            </a:r>
          </a:p>
        </p:txBody>
      </p:sp>
      <p:cxnSp>
        <p:nvCxnSpPr>
          <p:cNvPr id="7" name="6 Conector recto"/>
          <p:cNvCxnSpPr>
            <a:stCxn id="6" idx="2"/>
          </p:cNvCxnSpPr>
          <p:nvPr/>
        </p:nvCxnSpPr>
        <p:spPr>
          <a:xfrm flipH="1">
            <a:off x="4259201" y="3733956"/>
            <a:ext cx="25990" cy="7311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 flipH="1">
            <a:off x="1018841" y="4465069"/>
            <a:ext cx="64807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1106824" y="4465069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259202" y="4465069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7499561" y="4465069"/>
            <a:ext cx="0" cy="5760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86744" y="5041133"/>
            <a:ext cx="158417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Encargado(a)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647134" y="5041133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Supervisor(a)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7011480" y="5041133"/>
            <a:ext cx="122413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 </a:t>
            </a:r>
          </a:p>
        </p:txBody>
      </p:sp>
      <p:cxnSp>
        <p:nvCxnSpPr>
          <p:cNvPr id="17" name="6 Conector recto"/>
          <p:cNvCxnSpPr/>
          <p:nvPr/>
        </p:nvCxnSpPr>
        <p:spPr>
          <a:xfrm>
            <a:off x="4259202" y="2879732"/>
            <a:ext cx="0" cy="5772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8039" y="267496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08856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0" y="89194"/>
            <a:ext cx="539442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Jefe de Patrimonio Seguro</a:t>
            </a:r>
            <a:endParaRPr lang="es-ES" sz="3500" dirty="0">
              <a:solidFill>
                <a:srgbClr val="00B05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131840" y="1234243"/>
            <a:ext cx="2160240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Jefe(a) Patrimonio Seguro </a:t>
            </a:r>
          </a:p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Vacante  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4211960" y="1700808"/>
            <a:ext cx="0" cy="417646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 flipH="1">
            <a:off x="2411760" y="234888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2411760" y="342900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>
            <a:off x="2411760" y="4509120"/>
            <a:ext cx="36004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flipH="1">
            <a:off x="2555776" y="5877272"/>
            <a:ext cx="1647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15 CuadroTexto"/>
          <p:cNvSpPr txBox="1"/>
          <p:nvPr/>
        </p:nvSpPr>
        <p:spPr>
          <a:xfrm>
            <a:off x="6012160" y="213285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6012160" y="321297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6012160" y="429309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899592" y="213285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899592" y="321297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899592" y="4293096"/>
            <a:ext cx="151216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Auxiliar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899592" y="5624207"/>
            <a:ext cx="1656184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Analista</a:t>
            </a: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5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806" y="260648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694955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0436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 Física y Deporte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07504" y="404664"/>
            <a:ext cx="273630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243" y="44149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6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65 Conector recto"/>
          <p:cNvCxnSpPr>
            <a:cxnSpLocks noChangeShapeType="1"/>
            <a:stCxn id="38" idx="3"/>
          </p:cNvCxnSpPr>
          <p:nvPr/>
        </p:nvCxnSpPr>
        <p:spPr bwMode="auto">
          <a:xfrm flipV="1">
            <a:off x="4244947" y="3226891"/>
            <a:ext cx="197429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43 Conector recto"/>
          <p:cNvCxnSpPr/>
          <p:nvPr/>
        </p:nvCxnSpPr>
        <p:spPr>
          <a:xfrm flipV="1">
            <a:off x="2420702" y="2665585"/>
            <a:ext cx="4132286" cy="159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0" y="-26245"/>
            <a:ext cx="668464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62" name="64 Conector recto"/>
          <p:cNvCxnSpPr>
            <a:cxnSpLocks noChangeShapeType="1"/>
          </p:cNvCxnSpPr>
          <p:nvPr/>
        </p:nvCxnSpPr>
        <p:spPr bwMode="auto">
          <a:xfrm>
            <a:off x="6719608" y="5027513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65 Conector recto"/>
          <p:cNvCxnSpPr>
            <a:cxnSpLocks noChangeShapeType="1"/>
            <a:endCxn id="92" idx="1"/>
          </p:cNvCxnSpPr>
          <p:nvPr/>
        </p:nvCxnSpPr>
        <p:spPr bwMode="auto">
          <a:xfrm flipH="1" flipV="1">
            <a:off x="5460647" y="4512575"/>
            <a:ext cx="2104141" cy="1199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46 Conector recto"/>
          <p:cNvCxnSpPr>
            <a:cxnSpLocks noChangeShapeType="1"/>
          </p:cNvCxnSpPr>
          <p:nvPr/>
        </p:nvCxnSpPr>
        <p:spPr bwMode="auto">
          <a:xfrm>
            <a:off x="7234539" y="3604187"/>
            <a:ext cx="19959" cy="142332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65 Conector recto"/>
          <p:cNvCxnSpPr>
            <a:cxnSpLocks noChangeShapeType="1"/>
            <a:stCxn id="82" idx="3"/>
          </p:cNvCxnSpPr>
          <p:nvPr/>
        </p:nvCxnSpPr>
        <p:spPr bwMode="auto">
          <a:xfrm>
            <a:off x="3433634" y="4536819"/>
            <a:ext cx="1053211" cy="1160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64 Conector recto"/>
          <p:cNvCxnSpPr>
            <a:cxnSpLocks noChangeShapeType="1"/>
          </p:cNvCxnSpPr>
          <p:nvPr/>
        </p:nvCxnSpPr>
        <p:spPr bwMode="auto">
          <a:xfrm>
            <a:off x="3131840" y="5049062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" name="65 Conector recto"/>
          <p:cNvCxnSpPr>
            <a:cxnSpLocks noChangeShapeType="1"/>
          </p:cNvCxnSpPr>
          <p:nvPr/>
        </p:nvCxnSpPr>
        <p:spPr bwMode="auto">
          <a:xfrm>
            <a:off x="2992884" y="5552279"/>
            <a:ext cx="5381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15 Conector recto"/>
          <p:cNvCxnSpPr>
            <a:cxnSpLocks noChangeShapeType="1"/>
          </p:cNvCxnSpPr>
          <p:nvPr/>
        </p:nvCxnSpPr>
        <p:spPr bwMode="auto">
          <a:xfrm>
            <a:off x="5392374" y="3616128"/>
            <a:ext cx="0" cy="26860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3 Conector recto"/>
          <p:cNvCxnSpPr>
            <a:cxnSpLocks noChangeShapeType="1"/>
          </p:cNvCxnSpPr>
          <p:nvPr/>
        </p:nvCxnSpPr>
        <p:spPr bwMode="auto">
          <a:xfrm>
            <a:off x="925902" y="3602856"/>
            <a:ext cx="0" cy="93323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46 Conector recto"/>
          <p:cNvCxnSpPr>
            <a:cxnSpLocks noChangeShapeType="1"/>
          </p:cNvCxnSpPr>
          <p:nvPr/>
        </p:nvCxnSpPr>
        <p:spPr bwMode="auto">
          <a:xfrm>
            <a:off x="3510932" y="3602856"/>
            <a:ext cx="20114" cy="194942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3" name="Rectangle 388"/>
          <p:cNvSpPr>
            <a:spLocks noChangeArrowheads="1"/>
          </p:cNvSpPr>
          <p:nvPr/>
        </p:nvSpPr>
        <p:spPr bwMode="auto">
          <a:xfrm>
            <a:off x="1331640" y="2436549"/>
            <a:ext cx="1800200" cy="4609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Auxiliar Administrativo(a) </a:t>
            </a:r>
          </a:p>
        </p:txBody>
      </p:sp>
      <p:sp>
        <p:nvSpPr>
          <p:cNvPr id="74" name="Rectangle 417"/>
          <p:cNvSpPr>
            <a:spLocks noChangeArrowheads="1"/>
          </p:cNvSpPr>
          <p:nvPr/>
        </p:nvSpPr>
        <p:spPr bwMode="auto">
          <a:xfrm>
            <a:off x="119953" y="3717276"/>
            <a:ext cx="1613438" cy="4575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de Clubes 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5" name="74 Conector recto"/>
          <p:cNvCxnSpPr/>
          <p:nvPr/>
        </p:nvCxnSpPr>
        <p:spPr>
          <a:xfrm>
            <a:off x="924946" y="3602856"/>
            <a:ext cx="6309593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63 Conector recto"/>
          <p:cNvCxnSpPr>
            <a:cxnSpLocks noChangeShapeType="1"/>
          </p:cNvCxnSpPr>
          <p:nvPr/>
        </p:nvCxnSpPr>
        <p:spPr bwMode="auto">
          <a:xfrm>
            <a:off x="4442376" y="2348395"/>
            <a:ext cx="0" cy="126400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Rectangle 128"/>
          <p:cNvSpPr>
            <a:spLocks noChangeArrowheads="1"/>
          </p:cNvSpPr>
          <p:nvPr/>
        </p:nvSpPr>
        <p:spPr bwMode="auto">
          <a:xfrm>
            <a:off x="3267282" y="1603991"/>
            <a:ext cx="2358919" cy="829403"/>
          </a:xfrm>
          <a:prstGeom prst="rect">
            <a:avLst/>
          </a:prstGeom>
          <a:solidFill>
            <a:schemeClr val="bg1"/>
          </a:solidFill>
          <a:ln w="19050" cap="sq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ES_tradnl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Director(a) de </a:t>
            </a:r>
          </a:p>
          <a:p>
            <a:pPr algn="ctr">
              <a:lnSpc>
                <a:spcPct val="80000"/>
              </a:lnSpc>
            </a:pPr>
            <a:r>
              <a:rPr lang="es-ES_tradnl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Cultura Física y Deporte</a:t>
            </a:r>
          </a:p>
        </p:txBody>
      </p:sp>
      <p:sp>
        <p:nvSpPr>
          <p:cNvPr id="80" name="Rectangle 417"/>
          <p:cNvSpPr>
            <a:spLocks noChangeArrowheads="1"/>
          </p:cNvSpPr>
          <p:nvPr/>
        </p:nvSpPr>
        <p:spPr bwMode="auto">
          <a:xfrm>
            <a:off x="4505018" y="3708354"/>
            <a:ext cx="1760343" cy="4462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Coordinador(a) </a:t>
            </a:r>
            <a:r>
              <a:rPr lang="es-MX" sz="1200" b="0" dirty="0">
                <a:cs typeface="Arial" panose="020B0604020202020204" pitchFamily="34" charset="0"/>
              </a:rPr>
              <a:t>de </a:t>
            </a:r>
            <a:endParaRPr lang="es-MX" sz="1200" b="0" dirty="0" smtClean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Unidades Deportivas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1" name="Rectangle 417"/>
          <p:cNvSpPr>
            <a:spLocks noChangeArrowheads="1"/>
          </p:cNvSpPr>
          <p:nvPr/>
        </p:nvSpPr>
        <p:spPr bwMode="auto">
          <a:xfrm>
            <a:off x="2665913" y="3696533"/>
            <a:ext cx="1674136" cy="4535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Coordinador(a)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cs typeface="Arial" panose="020B0604020202020204" pitchFamily="34" charset="0"/>
              </a:rPr>
              <a:t>Desarrollo </a:t>
            </a:r>
            <a:r>
              <a:rPr lang="es-MX" sz="1200" b="0" dirty="0">
                <a:cs typeface="Arial" panose="020B0604020202020204" pitchFamily="34" charset="0"/>
              </a:rPr>
              <a:t>Deportivo </a:t>
            </a:r>
          </a:p>
        </p:txBody>
      </p:sp>
      <p:sp>
        <p:nvSpPr>
          <p:cNvPr id="82" name="Rectangle 444"/>
          <p:cNvSpPr>
            <a:spLocks noChangeArrowheads="1"/>
          </p:cNvSpPr>
          <p:nvPr/>
        </p:nvSpPr>
        <p:spPr bwMode="auto">
          <a:xfrm>
            <a:off x="1784632" y="4325784"/>
            <a:ext cx="1649002" cy="4220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Deporte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Ciudadano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Rectangle 444"/>
          <p:cNvSpPr>
            <a:spLocks noChangeArrowheads="1"/>
          </p:cNvSpPr>
          <p:nvPr/>
        </p:nvSpPr>
        <p:spPr bwMode="auto">
          <a:xfrm>
            <a:off x="190836" y="4305509"/>
            <a:ext cx="1463045" cy="4139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Clubes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5" name="Rectangle 375"/>
          <p:cNvSpPr>
            <a:spLocks noChangeArrowheads="1"/>
          </p:cNvSpPr>
          <p:nvPr/>
        </p:nvSpPr>
        <p:spPr bwMode="auto">
          <a:xfrm>
            <a:off x="1778730" y="4827750"/>
            <a:ext cx="1654904" cy="42239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Jefe(a) de </a:t>
            </a:r>
            <a:r>
              <a:rPr lang="es-MX" sz="1200" dirty="0" err="1" smtClean="0">
                <a:cs typeface="Arial" panose="020B0604020202020204" pitchFamily="34" charset="0"/>
              </a:rPr>
              <a:t>Area</a:t>
            </a:r>
            <a:r>
              <a:rPr lang="es-MX" sz="1200" dirty="0" smtClean="0">
                <a:cs typeface="Arial" panose="020B0604020202020204" pitchFamily="34" charset="0"/>
              </a:rPr>
              <a:t> Acuática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86" name="Rectangle 43"/>
          <p:cNvSpPr>
            <a:spLocks noChangeArrowheads="1"/>
          </p:cNvSpPr>
          <p:nvPr/>
        </p:nvSpPr>
        <p:spPr bwMode="auto">
          <a:xfrm>
            <a:off x="1789173" y="5327457"/>
            <a:ext cx="1644461" cy="4458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644399" y="4325784"/>
            <a:ext cx="1579609" cy="4325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Técnico(a) de Natación</a:t>
            </a:r>
          </a:p>
        </p:txBody>
      </p:sp>
      <p:sp>
        <p:nvSpPr>
          <p:cNvPr id="88" name="Rectangle 471"/>
          <p:cNvSpPr>
            <a:spLocks noChangeArrowheads="1"/>
          </p:cNvSpPr>
          <p:nvPr/>
        </p:nvSpPr>
        <p:spPr bwMode="auto">
          <a:xfrm>
            <a:off x="6414566" y="3717276"/>
            <a:ext cx="1679865" cy="45752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De Planeación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0" name="Rectangle 4"/>
          <p:cNvSpPr>
            <a:spLocks noChangeArrowheads="1"/>
          </p:cNvSpPr>
          <p:nvPr/>
        </p:nvSpPr>
        <p:spPr bwMode="auto">
          <a:xfrm>
            <a:off x="7391641" y="4281657"/>
            <a:ext cx="1624759" cy="4304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Cultura Física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2" name="Rectangle 108"/>
          <p:cNvSpPr>
            <a:spLocks noChangeArrowheads="1"/>
          </p:cNvSpPr>
          <p:nvPr/>
        </p:nvSpPr>
        <p:spPr bwMode="auto">
          <a:xfrm>
            <a:off x="5460647" y="4281657"/>
            <a:ext cx="1639946" cy="4618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cs typeface="Arial" panose="020B0604020202020204" pitchFamily="34" charset="0"/>
              </a:rPr>
              <a:t>Jefe(a) de Eventos</a:t>
            </a:r>
            <a:endParaRPr lang="es-MX" sz="1200" b="0" dirty="0">
              <a:cs typeface="Arial" panose="020B0604020202020204" pitchFamily="34" charset="0"/>
            </a:endParaRPr>
          </a:p>
        </p:txBody>
      </p:sp>
      <p:sp>
        <p:nvSpPr>
          <p:cNvPr id="94" name="Rectangle 444"/>
          <p:cNvSpPr>
            <a:spLocks noChangeArrowheads="1"/>
          </p:cNvSpPr>
          <p:nvPr/>
        </p:nvSpPr>
        <p:spPr bwMode="auto">
          <a:xfrm>
            <a:off x="5487154" y="4824830"/>
            <a:ext cx="1613439" cy="4111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Infra. Y 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1" name="Rectangle 43"/>
          <p:cNvSpPr>
            <a:spLocks noChangeArrowheads="1"/>
          </p:cNvSpPr>
          <p:nvPr/>
        </p:nvSpPr>
        <p:spPr bwMode="auto">
          <a:xfrm>
            <a:off x="3637157" y="4827751"/>
            <a:ext cx="1594092" cy="64399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Auxiliar(Jefe de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ligas deportivas)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6" name="Rectangle 388"/>
          <p:cNvSpPr>
            <a:spLocks noChangeArrowheads="1"/>
          </p:cNvSpPr>
          <p:nvPr/>
        </p:nvSpPr>
        <p:spPr bwMode="auto">
          <a:xfrm>
            <a:off x="5801278" y="2439174"/>
            <a:ext cx="1579034" cy="4609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 smtClean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Secretaria(o) B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Rectangle 388"/>
          <p:cNvSpPr>
            <a:spLocks noChangeArrowheads="1"/>
          </p:cNvSpPr>
          <p:nvPr/>
        </p:nvSpPr>
        <p:spPr bwMode="auto">
          <a:xfrm>
            <a:off x="2665913" y="2980395"/>
            <a:ext cx="1579034" cy="49299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Oficial Administrativo(a)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7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731" y="216906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90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Line 162"/>
          <p:cNvSpPr>
            <a:spLocks noChangeShapeType="1"/>
          </p:cNvSpPr>
          <p:nvPr/>
        </p:nvSpPr>
        <p:spPr bwMode="auto">
          <a:xfrm>
            <a:off x="894195" y="4796812"/>
            <a:ext cx="2238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0" y="-17179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224"/>
          <p:cNvSpPr>
            <a:spLocks noChangeShapeType="1"/>
          </p:cNvSpPr>
          <p:nvPr/>
        </p:nvSpPr>
        <p:spPr bwMode="auto">
          <a:xfrm>
            <a:off x="8035250" y="3931225"/>
            <a:ext cx="2222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169"/>
          <p:cNvSpPr>
            <a:spLocks noChangeShapeType="1"/>
          </p:cNvSpPr>
          <p:nvPr/>
        </p:nvSpPr>
        <p:spPr bwMode="auto">
          <a:xfrm>
            <a:off x="3390792" y="4873066"/>
            <a:ext cx="2555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54"/>
          <p:cNvSpPr>
            <a:spLocks noChangeShapeType="1"/>
          </p:cNvSpPr>
          <p:nvPr/>
        </p:nvSpPr>
        <p:spPr bwMode="auto">
          <a:xfrm flipH="1">
            <a:off x="4676502" y="2091569"/>
            <a:ext cx="4763" cy="13684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71 Conector recto"/>
          <p:cNvCxnSpPr>
            <a:cxnSpLocks noChangeShapeType="1"/>
          </p:cNvCxnSpPr>
          <p:nvPr/>
        </p:nvCxnSpPr>
        <p:spPr bwMode="auto">
          <a:xfrm>
            <a:off x="3384442" y="3921727"/>
            <a:ext cx="160898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 flipV="1">
            <a:off x="2340795" y="2987925"/>
            <a:ext cx="2329296" cy="119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3651142" y="4669591"/>
            <a:ext cx="2045792" cy="4143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Almacenista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08"/>
          <p:cNvSpPr>
            <a:spLocks noChangeArrowheads="1"/>
          </p:cNvSpPr>
          <p:nvPr/>
        </p:nvSpPr>
        <p:spPr bwMode="auto">
          <a:xfrm>
            <a:off x="1108507" y="4672622"/>
            <a:ext cx="2098060" cy="412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Oficial Administrativo(a) </a:t>
            </a:r>
          </a:p>
        </p:txBody>
      </p:sp>
      <p:sp>
        <p:nvSpPr>
          <p:cNvPr id="13" name="Line 162"/>
          <p:cNvSpPr>
            <a:spLocks noChangeShapeType="1"/>
          </p:cNvSpPr>
          <p:nvPr/>
        </p:nvSpPr>
        <p:spPr bwMode="auto">
          <a:xfrm>
            <a:off x="884670" y="4383122"/>
            <a:ext cx="2238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63"/>
          <p:cNvSpPr>
            <a:spLocks noChangeArrowheads="1"/>
          </p:cNvSpPr>
          <p:nvPr/>
        </p:nvSpPr>
        <p:spPr bwMode="auto">
          <a:xfrm>
            <a:off x="1097395" y="3653669"/>
            <a:ext cx="2083117" cy="466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Oficial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</a:p>
        </p:txBody>
      </p:sp>
      <p:sp>
        <p:nvSpPr>
          <p:cNvPr id="15" name="Line 171"/>
          <p:cNvSpPr>
            <a:spLocks noChangeShapeType="1"/>
          </p:cNvSpPr>
          <p:nvPr/>
        </p:nvSpPr>
        <p:spPr bwMode="auto">
          <a:xfrm>
            <a:off x="8257500" y="3459994"/>
            <a:ext cx="9525" cy="139190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241"/>
          <p:cNvSpPr>
            <a:spLocks noChangeShapeType="1"/>
          </p:cNvSpPr>
          <p:nvPr/>
        </p:nvSpPr>
        <p:spPr bwMode="auto">
          <a:xfrm>
            <a:off x="886255" y="3466345"/>
            <a:ext cx="7939" cy="133046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266"/>
          <p:cNvSpPr>
            <a:spLocks noChangeArrowheads="1"/>
          </p:cNvSpPr>
          <p:nvPr/>
        </p:nvSpPr>
        <p:spPr bwMode="auto">
          <a:xfrm>
            <a:off x="3651142" y="3655257"/>
            <a:ext cx="2034043" cy="4657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Sección  </a:t>
            </a:r>
          </a:p>
        </p:txBody>
      </p:sp>
      <p:sp>
        <p:nvSpPr>
          <p:cNvPr id="18" name="Line 270"/>
          <p:cNvSpPr>
            <a:spLocks noChangeShapeType="1"/>
          </p:cNvSpPr>
          <p:nvPr/>
        </p:nvSpPr>
        <p:spPr bwMode="auto">
          <a:xfrm>
            <a:off x="879907" y="3896273"/>
            <a:ext cx="2238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277"/>
          <p:cNvSpPr>
            <a:spLocks noChangeShapeType="1"/>
          </p:cNvSpPr>
          <p:nvPr/>
        </p:nvSpPr>
        <p:spPr bwMode="auto">
          <a:xfrm>
            <a:off x="886245" y="3466344"/>
            <a:ext cx="737601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1724939" y="2738346"/>
            <a:ext cx="1894288" cy="477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8"/>
          <p:cNvSpPr>
            <a:spLocks noChangeArrowheads="1"/>
          </p:cNvSpPr>
          <p:nvPr/>
        </p:nvSpPr>
        <p:spPr bwMode="auto">
          <a:xfrm>
            <a:off x="5868144" y="3653669"/>
            <a:ext cx="2194093" cy="466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Almacenista 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241"/>
          <p:cNvSpPr>
            <a:spLocks noChangeShapeType="1"/>
          </p:cNvSpPr>
          <p:nvPr/>
        </p:nvSpPr>
        <p:spPr bwMode="auto">
          <a:xfrm>
            <a:off x="3374917" y="3466345"/>
            <a:ext cx="9525" cy="14104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49"/>
          <p:cNvSpPr>
            <a:spLocks noChangeArrowheads="1"/>
          </p:cNvSpPr>
          <p:nvPr/>
        </p:nvSpPr>
        <p:spPr bwMode="auto">
          <a:xfrm>
            <a:off x="3646380" y="4199255"/>
            <a:ext cx="2050197" cy="3921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Line 169"/>
          <p:cNvSpPr>
            <a:spLocks noChangeShapeType="1"/>
          </p:cNvSpPr>
          <p:nvPr/>
        </p:nvSpPr>
        <p:spPr bwMode="auto">
          <a:xfrm>
            <a:off x="3390792" y="4416446"/>
            <a:ext cx="2603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224"/>
          <p:cNvSpPr>
            <a:spLocks noChangeShapeType="1"/>
          </p:cNvSpPr>
          <p:nvPr/>
        </p:nvSpPr>
        <p:spPr bwMode="auto">
          <a:xfrm>
            <a:off x="8052713" y="4381562"/>
            <a:ext cx="2143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471"/>
          <p:cNvSpPr>
            <a:spLocks noChangeArrowheads="1"/>
          </p:cNvSpPr>
          <p:nvPr/>
        </p:nvSpPr>
        <p:spPr bwMode="auto">
          <a:xfrm>
            <a:off x="3409677" y="1943186"/>
            <a:ext cx="2530475" cy="61841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de Planeación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82"/>
          <p:cNvSpPr>
            <a:spLocks noChangeArrowheads="1"/>
          </p:cNvSpPr>
          <p:nvPr/>
        </p:nvSpPr>
        <p:spPr bwMode="auto">
          <a:xfrm>
            <a:off x="1108507" y="4199255"/>
            <a:ext cx="2098060" cy="3921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Oficial Administrativo(a) </a:t>
            </a:r>
          </a:p>
        </p:txBody>
      </p:sp>
      <p:sp>
        <p:nvSpPr>
          <p:cNvPr id="31" name="Rectangle 108"/>
          <p:cNvSpPr>
            <a:spLocks noChangeArrowheads="1"/>
          </p:cNvSpPr>
          <p:nvPr/>
        </p:nvSpPr>
        <p:spPr bwMode="auto">
          <a:xfrm>
            <a:off x="5868144" y="4199256"/>
            <a:ext cx="2194093" cy="392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Supervisor(a) de Eventos </a:t>
            </a:r>
            <a:r>
              <a:rPr lang="es-MX" sz="1200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Dep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4" name="Line 224"/>
          <p:cNvSpPr>
            <a:spLocks noChangeShapeType="1"/>
          </p:cNvSpPr>
          <p:nvPr/>
        </p:nvSpPr>
        <p:spPr bwMode="auto">
          <a:xfrm>
            <a:off x="8061857" y="4851897"/>
            <a:ext cx="2143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108"/>
          <p:cNvSpPr>
            <a:spLocks noChangeArrowheads="1"/>
          </p:cNvSpPr>
          <p:nvPr/>
        </p:nvSpPr>
        <p:spPr bwMode="auto">
          <a:xfrm>
            <a:off x="5868144" y="4669591"/>
            <a:ext cx="2203237" cy="392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Analista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2597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94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9243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Rectangle 417"/>
          <p:cNvSpPr>
            <a:spLocks noChangeArrowheads="1"/>
          </p:cNvSpPr>
          <p:nvPr/>
        </p:nvSpPr>
        <p:spPr bwMode="auto">
          <a:xfrm>
            <a:off x="3665776" y="1916832"/>
            <a:ext cx="1819275" cy="8007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Coordinador(a) de Clubes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auto">
          <a:xfrm>
            <a:off x="3667589" y="4526007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B </a:t>
            </a:r>
          </a:p>
        </p:txBody>
      </p:sp>
      <p:cxnSp>
        <p:nvCxnSpPr>
          <p:cNvPr id="12" name="11 Conector recto"/>
          <p:cNvCxnSpPr>
            <a:stCxn id="19" idx="2"/>
            <a:endCxn id="7" idx="0"/>
          </p:cNvCxnSpPr>
          <p:nvPr/>
        </p:nvCxnSpPr>
        <p:spPr>
          <a:xfrm>
            <a:off x="4564551" y="3588403"/>
            <a:ext cx="12676" cy="9376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2451178" y="4338235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3 Conector recto"/>
          <p:cNvCxnSpPr>
            <a:cxnSpLocks noChangeShapeType="1"/>
          </p:cNvCxnSpPr>
          <p:nvPr/>
        </p:nvCxnSpPr>
        <p:spPr bwMode="auto">
          <a:xfrm>
            <a:off x="3233468" y="3976622"/>
            <a:ext cx="13176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44"/>
          <p:cNvSpPr>
            <a:spLocks noChangeArrowheads="1"/>
          </p:cNvSpPr>
          <p:nvPr/>
        </p:nvSpPr>
        <p:spPr bwMode="auto">
          <a:xfrm>
            <a:off x="1550506" y="3722245"/>
            <a:ext cx="1684549" cy="50820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Administrativo(a) </a:t>
            </a:r>
          </a:p>
        </p:txBody>
      </p:sp>
      <p:cxnSp>
        <p:nvCxnSpPr>
          <p:cNvPr id="18" name="3 Conector recto"/>
          <p:cNvCxnSpPr>
            <a:cxnSpLocks noChangeShapeType="1"/>
          </p:cNvCxnSpPr>
          <p:nvPr/>
        </p:nvCxnSpPr>
        <p:spPr bwMode="auto">
          <a:xfrm>
            <a:off x="2451178" y="4337689"/>
            <a:ext cx="4248472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5801340" y="4513979"/>
            <a:ext cx="1867004" cy="681953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</p:txBody>
      </p:sp>
      <p:cxnSp>
        <p:nvCxnSpPr>
          <p:cNvPr id="22" name="21 Conector recto"/>
          <p:cNvCxnSpPr/>
          <p:nvPr/>
        </p:nvCxnSpPr>
        <p:spPr>
          <a:xfrm>
            <a:off x="6699649" y="4351251"/>
            <a:ext cx="1" cy="187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3654913" y="2918478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Jefe(a) de Clubes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1550506" y="4526007"/>
            <a:ext cx="1819275" cy="669925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Vacante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3176" y="2691846"/>
            <a:ext cx="115834" cy="286537"/>
          </a:xfrm>
          <a:prstGeom prst="rect">
            <a:avLst/>
          </a:prstGeom>
        </p:spPr>
      </p:pic>
      <p:pic>
        <p:nvPicPr>
          <p:cNvPr id="23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4315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308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Line 1180"/>
          <p:cNvSpPr>
            <a:spLocks noChangeShapeType="1"/>
          </p:cNvSpPr>
          <p:nvPr/>
        </p:nvSpPr>
        <p:spPr bwMode="auto">
          <a:xfrm flipH="1" flipV="1">
            <a:off x="3597750" y="3776965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Line 1180"/>
          <p:cNvSpPr>
            <a:spLocks noChangeShapeType="1"/>
          </p:cNvSpPr>
          <p:nvPr/>
        </p:nvSpPr>
        <p:spPr bwMode="auto">
          <a:xfrm flipH="1" flipV="1">
            <a:off x="3597746" y="4494177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6133" y="-3661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8" name="Line 1180"/>
          <p:cNvSpPr>
            <a:spLocks noChangeShapeType="1"/>
          </p:cNvSpPr>
          <p:nvPr/>
        </p:nvSpPr>
        <p:spPr bwMode="auto">
          <a:xfrm flipH="1">
            <a:off x="1685564" y="3271973"/>
            <a:ext cx="1" cy="195722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3 Conector recto"/>
          <p:cNvCxnSpPr>
            <a:cxnSpLocks noChangeShapeType="1"/>
          </p:cNvCxnSpPr>
          <p:nvPr/>
        </p:nvCxnSpPr>
        <p:spPr bwMode="auto">
          <a:xfrm>
            <a:off x="3491880" y="2852936"/>
            <a:ext cx="101720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1083"/>
          <p:cNvSpPr>
            <a:spLocks noChangeShapeType="1"/>
          </p:cNvSpPr>
          <p:nvPr/>
        </p:nvSpPr>
        <p:spPr bwMode="auto">
          <a:xfrm flipH="1">
            <a:off x="4509088" y="2355143"/>
            <a:ext cx="0" cy="91763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Rectangle 1041"/>
          <p:cNvSpPr>
            <a:spLocks noChangeArrowheads="1"/>
          </p:cNvSpPr>
          <p:nvPr/>
        </p:nvSpPr>
        <p:spPr bwMode="auto">
          <a:xfrm>
            <a:off x="1873976" y="3494999"/>
            <a:ext cx="1596884" cy="610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Maestro(a) de futbol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1090"/>
          <p:cNvSpPr>
            <a:spLocks noChangeShapeType="1"/>
          </p:cNvSpPr>
          <p:nvPr/>
        </p:nvSpPr>
        <p:spPr bwMode="auto">
          <a:xfrm flipV="1">
            <a:off x="1685564" y="3271973"/>
            <a:ext cx="5838764" cy="80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045"/>
          <p:cNvSpPr>
            <a:spLocks noChangeArrowheads="1"/>
          </p:cNvSpPr>
          <p:nvPr/>
        </p:nvSpPr>
        <p:spPr bwMode="auto">
          <a:xfrm>
            <a:off x="1685569" y="2460684"/>
            <a:ext cx="1785291" cy="68103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Secretaria(o) C  </a:t>
            </a:r>
          </a:p>
        </p:txBody>
      </p:sp>
      <p:sp>
        <p:nvSpPr>
          <p:cNvPr id="32" name="Rectangle 1150"/>
          <p:cNvSpPr>
            <a:spLocks noChangeArrowheads="1"/>
          </p:cNvSpPr>
          <p:nvPr/>
        </p:nvSpPr>
        <p:spPr bwMode="auto">
          <a:xfrm>
            <a:off x="1886411" y="4217820"/>
            <a:ext cx="1584620" cy="61158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3471461" y="1556792"/>
            <a:ext cx="2075338" cy="79835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Auxiliar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(Jefe de ligas deportivas) </a:t>
            </a:r>
          </a:p>
        </p:txBody>
      </p:sp>
      <p:sp>
        <p:nvSpPr>
          <p:cNvPr id="19" name="Rectangle 417"/>
          <p:cNvSpPr>
            <a:spLocks noChangeArrowheads="1"/>
          </p:cNvSpPr>
          <p:nvPr/>
        </p:nvSpPr>
        <p:spPr bwMode="auto">
          <a:xfrm>
            <a:off x="3707904" y="3501008"/>
            <a:ext cx="1581774" cy="6101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417"/>
          <p:cNvSpPr>
            <a:spLocks noChangeArrowheads="1"/>
          </p:cNvSpPr>
          <p:nvPr/>
        </p:nvSpPr>
        <p:spPr bwMode="auto">
          <a:xfrm>
            <a:off x="3712594" y="4219712"/>
            <a:ext cx="1581774" cy="5749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1150"/>
          <p:cNvSpPr>
            <a:spLocks noChangeArrowheads="1"/>
          </p:cNvSpPr>
          <p:nvPr/>
        </p:nvSpPr>
        <p:spPr bwMode="auto">
          <a:xfrm>
            <a:off x="1888972" y="4934945"/>
            <a:ext cx="1584620" cy="57635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Deportivo(a)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417"/>
          <p:cNvSpPr>
            <a:spLocks noChangeArrowheads="1"/>
          </p:cNvSpPr>
          <p:nvPr/>
        </p:nvSpPr>
        <p:spPr bwMode="auto">
          <a:xfrm>
            <a:off x="5698933" y="4877194"/>
            <a:ext cx="1581774" cy="5862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 (a) B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5694243" y="3501008"/>
            <a:ext cx="1581774" cy="60459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5698933" y="4217820"/>
            <a:ext cx="1581774" cy="576866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 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e 36"/>
          <p:cNvSpPr>
            <a:spLocks noChangeShapeType="1"/>
          </p:cNvSpPr>
          <p:nvPr/>
        </p:nvSpPr>
        <p:spPr bwMode="auto">
          <a:xfrm flipH="1" flipV="1">
            <a:off x="7524328" y="3271972"/>
            <a:ext cx="0" cy="188521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2" name="Line 1180"/>
          <p:cNvSpPr>
            <a:spLocks noChangeShapeType="1"/>
          </p:cNvSpPr>
          <p:nvPr/>
        </p:nvSpPr>
        <p:spPr bwMode="auto">
          <a:xfrm flipH="1" flipV="1">
            <a:off x="1685568" y="3789040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1180"/>
          <p:cNvSpPr>
            <a:spLocks noChangeShapeType="1"/>
          </p:cNvSpPr>
          <p:nvPr/>
        </p:nvSpPr>
        <p:spPr bwMode="auto">
          <a:xfrm flipH="1" flipV="1">
            <a:off x="1685564" y="4506252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Line 1180"/>
          <p:cNvSpPr>
            <a:spLocks noChangeShapeType="1"/>
          </p:cNvSpPr>
          <p:nvPr/>
        </p:nvSpPr>
        <p:spPr bwMode="auto">
          <a:xfrm flipH="1" flipV="1">
            <a:off x="1698005" y="5223119"/>
            <a:ext cx="188406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Line 1180"/>
          <p:cNvSpPr>
            <a:spLocks noChangeShapeType="1"/>
          </p:cNvSpPr>
          <p:nvPr/>
        </p:nvSpPr>
        <p:spPr bwMode="auto">
          <a:xfrm flipH="1">
            <a:off x="3597575" y="3271972"/>
            <a:ext cx="172" cy="122220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7" name="Line 1180"/>
          <p:cNvSpPr>
            <a:spLocks noChangeShapeType="1"/>
          </p:cNvSpPr>
          <p:nvPr/>
        </p:nvSpPr>
        <p:spPr bwMode="auto">
          <a:xfrm flipH="1">
            <a:off x="7276017" y="3716822"/>
            <a:ext cx="235703" cy="342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Line 1180"/>
          <p:cNvSpPr>
            <a:spLocks noChangeShapeType="1"/>
          </p:cNvSpPr>
          <p:nvPr/>
        </p:nvSpPr>
        <p:spPr bwMode="auto">
          <a:xfrm flipH="1">
            <a:off x="7276017" y="4434034"/>
            <a:ext cx="235699" cy="307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Line 1180"/>
          <p:cNvSpPr>
            <a:spLocks noChangeShapeType="1"/>
          </p:cNvSpPr>
          <p:nvPr/>
        </p:nvSpPr>
        <p:spPr bwMode="auto">
          <a:xfrm flipH="1">
            <a:off x="7276017" y="5150901"/>
            <a:ext cx="248140" cy="995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806" y="206539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516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CuadroTexto 7"/>
          <p:cNvSpPr txBox="1"/>
          <p:nvPr/>
        </p:nvSpPr>
        <p:spPr>
          <a:xfrm>
            <a:off x="602471" y="3196015"/>
            <a:ext cx="7939058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Atención y Vinculación Ciudadana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95536" y="188640"/>
            <a:ext cx="2088232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146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71" y="44149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44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9055" y="-12258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</p:cNvCxnSpPr>
          <p:nvPr/>
        </p:nvCxnSpPr>
        <p:spPr bwMode="auto">
          <a:xfrm>
            <a:off x="3407031" y="3364637"/>
            <a:ext cx="1206344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 Conector recto"/>
          <p:cNvCxnSpPr>
            <a:cxnSpLocks noChangeShapeType="1"/>
          </p:cNvCxnSpPr>
          <p:nvPr/>
        </p:nvCxnSpPr>
        <p:spPr bwMode="auto">
          <a:xfrm flipH="1">
            <a:off x="2651133" y="4064023"/>
            <a:ext cx="9552" cy="56008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2"/>
          <p:cNvSpPr>
            <a:spLocks noChangeShapeType="1"/>
          </p:cNvSpPr>
          <p:nvPr/>
        </p:nvSpPr>
        <p:spPr bwMode="auto">
          <a:xfrm flipH="1">
            <a:off x="4611031" y="2483149"/>
            <a:ext cx="8945" cy="156656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104059" y="3006587"/>
            <a:ext cx="1957111" cy="679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Secretaria / </a:t>
            </a: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6596569" y="4068199"/>
            <a:ext cx="6848" cy="78504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63"/>
          <p:cNvSpPr>
            <a:spLocks noChangeArrowheads="1"/>
          </p:cNvSpPr>
          <p:nvPr/>
        </p:nvSpPr>
        <p:spPr bwMode="auto">
          <a:xfrm>
            <a:off x="1782756" y="4248028"/>
            <a:ext cx="1755858" cy="6541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2 Conector recto"/>
          <p:cNvCxnSpPr>
            <a:cxnSpLocks noChangeShapeType="1"/>
          </p:cNvCxnSpPr>
          <p:nvPr/>
        </p:nvCxnSpPr>
        <p:spPr bwMode="auto">
          <a:xfrm>
            <a:off x="2651133" y="4064023"/>
            <a:ext cx="394886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417"/>
          <p:cNvSpPr>
            <a:spLocks noChangeArrowheads="1"/>
          </p:cNvSpPr>
          <p:nvPr/>
        </p:nvSpPr>
        <p:spPr bwMode="auto">
          <a:xfrm>
            <a:off x="3692163" y="4248028"/>
            <a:ext cx="1807347" cy="6485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Secretaria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/ O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108"/>
          <p:cNvSpPr>
            <a:spLocks noChangeArrowheads="1"/>
          </p:cNvSpPr>
          <p:nvPr/>
        </p:nvSpPr>
        <p:spPr bwMode="auto">
          <a:xfrm>
            <a:off x="3716616" y="2204864"/>
            <a:ext cx="1806722" cy="73150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Eventos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75"/>
          <p:cNvSpPr>
            <a:spLocks noChangeArrowheads="1"/>
          </p:cNvSpPr>
          <p:nvPr/>
        </p:nvSpPr>
        <p:spPr bwMode="auto">
          <a:xfrm>
            <a:off x="5662766" y="4248028"/>
            <a:ext cx="1789554" cy="6541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Deportivo(a) </a:t>
            </a:r>
          </a:p>
        </p:txBody>
      </p:sp>
      <p:pic>
        <p:nvPicPr>
          <p:cNvPr id="18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295" y="230893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204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Line 36"/>
          <p:cNvSpPr>
            <a:spLocks noChangeShapeType="1"/>
          </p:cNvSpPr>
          <p:nvPr/>
        </p:nvSpPr>
        <p:spPr bwMode="auto">
          <a:xfrm flipH="1" flipV="1">
            <a:off x="2771799" y="2794829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18" name="Line 36"/>
          <p:cNvSpPr>
            <a:spLocks noChangeShapeType="1"/>
          </p:cNvSpPr>
          <p:nvPr/>
        </p:nvSpPr>
        <p:spPr bwMode="auto">
          <a:xfrm flipH="1" flipV="1">
            <a:off x="899591" y="2794829"/>
            <a:ext cx="20085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-25306" y="-11784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9" name="4 Conector recto"/>
          <p:cNvCxnSpPr>
            <a:cxnSpLocks noChangeShapeType="1"/>
          </p:cNvCxnSpPr>
          <p:nvPr/>
        </p:nvCxnSpPr>
        <p:spPr bwMode="auto">
          <a:xfrm>
            <a:off x="2969217" y="2348880"/>
            <a:ext cx="30241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  <a:endCxn id="60" idx="0"/>
          </p:cNvCxnSpPr>
          <p:nvPr/>
        </p:nvCxnSpPr>
        <p:spPr bwMode="auto">
          <a:xfrm>
            <a:off x="4481311" y="1706920"/>
            <a:ext cx="14257" cy="377375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3238298" y="1124744"/>
            <a:ext cx="2486025" cy="793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Coordinador(a)  de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Desarrollo Deportivo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3" name="Rectangle 81"/>
          <p:cNvSpPr>
            <a:spLocks noChangeArrowheads="1"/>
          </p:cNvSpPr>
          <p:nvPr/>
        </p:nvSpPr>
        <p:spPr bwMode="auto">
          <a:xfrm>
            <a:off x="185693" y="3470699"/>
            <a:ext cx="1567094" cy="4129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Esgrima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43"/>
          <p:cNvSpPr>
            <a:spLocks noChangeArrowheads="1"/>
          </p:cNvSpPr>
          <p:nvPr/>
        </p:nvSpPr>
        <p:spPr bwMode="auto">
          <a:xfrm>
            <a:off x="1319917" y="2051030"/>
            <a:ext cx="1692956" cy="5898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Secretaria 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/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cxnSp>
        <p:nvCxnSpPr>
          <p:cNvPr id="29" name="5 Conector recto"/>
          <p:cNvCxnSpPr>
            <a:cxnSpLocks noChangeShapeType="1"/>
            <a:stCxn id="118" idx="1"/>
          </p:cNvCxnSpPr>
          <p:nvPr/>
        </p:nvCxnSpPr>
        <p:spPr bwMode="auto">
          <a:xfrm flipV="1">
            <a:off x="899591" y="2764517"/>
            <a:ext cx="7163712" cy="3031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" name="Rectangle 43"/>
          <p:cNvSpPr>
            <a:spLocks noChangeArrowheads="1"/>
          </p:cNvSpPr>
          <p:nvPr/>
        </p:nvSpPr>
        <p:spPr bwMode="auto">
          <a:xfrm>
            <a:off x="5962694" y="2043079"/>
            <a:ext cx="2100609" cy="597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Jefe(a) de Deporte Selectivo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9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5" name="Rectangle 53"/>
          <p:cNvSpPr>
            <a:spLocks noChangeArrowheads="1"/>
          </p:cNvSpPr>
          <p:nvPr/>
        </p:nvSpPr>
        <p:spPr bwMode="auto">
          <a:xfrm>
            <a:off x="196804" y="2973701"/>
            <a:ext cx="1548295" cy="4042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B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9" name="Rectangle 108"/>
          <p:cNvSpPr>
            <a:spLocks noChangeArrowheads="1"/>
          </p:cNvSpPr>
          <p:nvPr/>
        </p:nvSpPr>
        <p:spPr bwMode="auto">
          <a:xfrm>
            <a:off x="7313975" y="4949356"/>
            <a:ext cx="1568108" cy="43734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</a:p>
        </p:txBody>
      </p:sp>
      <p:sp>
        <p:nvSpPr>
          <p:cNvPr id="50" name="Rectangle 108"/>
          <p:cNvSpPr>
            <a:spLocks noChangeArrowheads="1"/>
          </p:cNvSpPr>
          <p:nvPr/>
        </p:nvSpPr>
        <p:spPr bwMode="auto">
          <a:xfrm>
            <a:off x="5504218" y="5494440"/>
            <a:ext cx="1568108" cy="435012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108"/>
          <p:cNvSpPr>
            <a:spLocks noChangeArrowheads="1"/>
          </p:cNvSpPr>
          <p:nvPr/>
        </p:nvSpPr>
        <p:spPr bwMode="auto">
          <a:xfrm>
            <a:off x="3695888" y="5480675"/>
            <a:ext cx="1599360" cy="44877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de Box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tangle 82"/>
          <p:cNvSpPr>
            <a:spLocks noChangeArrowheads="1"/>
          </p:cNvSpPr>
          <p:nvPr/>
        </p:nvSpPr>
        <p:spPr bwMode="auto">
          <a:xfrm>
            <a:off x="189073" y="3962394"/>
            <a:ext cx="1548998" cy="3756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sp>
        <p:nvSpPr>
          <p:cNvPr id="70" name="Rectangle 250"/>
          <p:cNvSpPr>
            <a:spLocks noChangeArrowheads="1"/>
          </p:cNvSpPr>
          <p:nvPr/>
        </p:nvSpPr>
        <p:spPr bwMode="auto">
          <a:xfrm>
            <a:off x="186059" y="4407749"/>
            <a:ext cx="1560093" cy="4689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Maestro(a) </a:t>
            </a:r>
            <a:r>
              <a:rPr lang="es-MX" sz="12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3" name="Rectangle 16"/>
          <p:cNvSpPr>
            <a:spLocks noChangeArrowheads="1"/>
          </p:cNvSpPr>
          <p:nvPr/>
        </p:nvSpPr>
        <p:spPr bwMode="auto">
          <a:xfrm>
            <a:off x="179512" y="4952812"/>
            <a:ext cx="1566640" cy="4508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Gimnasia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75" name="Rectangle 19"/>
          <p:cNvSpPr>
            <a:spLocks noChangeArrowheads="1"/>
          </p:cNvSpPr>
          <p:nvPr/>
        </p:nvSpPr>
        <p:spPr bwMode="auto">
          <a:xfrm>
            <a:off x="182626" y="5484376"/>
            <a:ext cx="1560412" cy="46490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Basquetbol </a:t>
            </a:r>
          </a:p>
        </p:txBody>
      </p:sp>
      <p:sp>
        <p:nvSpPr>
          <p:cNvPr id="93" name="Rectangle 83"/>
          <p:cNvSpPr>
            <a:spLocks noChangeArrowheads="1"/>
          </p:cNvSpPr>
          <p:nvPr/>
        </p:nvSpPr>
        <p:spPr bwMode="auto">
          <a:xfrm>
            <a:off x="1985192" y="5480675"/>
            <a:ext cx="1554397" cy="46860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117" name="Line 36"/>
          <p:cNvSpPr>
            <a:spLocks noChangeShapeType="1"/>
          </p:cNvSpPr>
          <p:nvPr/>
        </p:nvSpPr>
        <p:spPr bwMode="auto">
          <a:xfrm flipH="1" flipV="1">
            <a:off x="8046313" y="2794828"/>
            <a:ext cx="2738" cy="215431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Rectangle 81"/>
          <p:cNvSpPr>
            <a:spLocks noChangeArrowheads="1"/>
          </p:cNvSpPr>
          <p:nvPr/>
        </p:nvSpPr>
        <p:spPr bwMode="auto">
          <a:xfrm>
            <a:off x="1980479" y="4416033"/>
            <a:ext cx="1553563" cy="4508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39" name="Rectangle 184"/>
          <p:cNvSpPr>
            <a:spLocks noChangeArrowheads="1"/>
          </p:cNvSpPr>
          <p:nvPr/>
        </p:nvSpPr>
        <p:spPr bwMode="auto">
          <a:xfrm>
            <a:off x="1978075" y="4956183"/>
            <a:ext cx="1553563" cy="4475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72"/>
          <p:cNvSpPr>
            <a:spLocks noChangeArrowheads="1"/>
          </p:cNvSpPr>
          <p:nvPr/>
        </p:nvSpPr>
        <p:spPr bwMode="auto">
          <a:xfrm>
            <a:off x="1964414" y="3962394"/>
            <a:ext cx="1567094" cy="3667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83" name="Rectangle 9"/>
          <p:cNvSpPr>
            <a:spLocks noChangeArrowheads="1"/>
          </p:cNvSpPr>
          <p:nvPr/>
        </p:nvSpPr>
        <p:spPr bwMode="auto">
          <a:xfrm>
            <a:off x="1960355" y="2973701"/>
            <a:ext cx="1567482" cy="4076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1967424" y="3456124"/>
            <a:ext cx="1560412" cy="4129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</p:txBody>
      </p:sp>
      <p:sp>
        <p:nvSpPr>
          <p:cNvPr id="57" name="Line 36"/>
          <p:cNvSpPr>
            <a:spLocks noChangeShapeType="1"/>
          </p:cNvSpPr>
          <p:nvPr/>
        </p:nvSpPr>
        <p:spPr bwMode="auto">
          <a:xfrm flipH="1" flipV="1">
            <a:off x="6287268" y="2779673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7" name="Rectangle 73"/>
          <p:cNvSpPr>
            <a:spLocks noChangeArrowheads="1"/>
          </p:cNvSpPr>
          <p:nvPr/>
        </p:nvSpPr>
        <p:spPr bwMode="auto">
          <a:xfrm>
            <a:off x="5502080" y="4438024"/>
            <a:ext cx="1557501" cy="42186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</a:t>
            </a:r>
          </a:p>
        </p:txBody>
      </p:sp>
      <p:sp>
        <p:nvSpPr>
          <p:cNvPr id="62" name="Rectangle 108"/>
          <p:cNvSpPr>
            <a:spLocks noChangeArrowheads="1"/>
          </p:cNvSpPr>
          <p:nvPr/>
        </p:nvSpPr>
        <p:spPr bwMode="auto">
          <a:xfrm>
            <a:off x="5490628" y="3483097"/>
            <a:ext cx="1546718" cy="3818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 </a:t>
            </a:r>
          </a:p>
        </p:txBody>
      </p:sp>
      <p:sp>
        <p:nvSpPr>
          <p:cNvPr id="74" name="Rectangle 108"/>
          <p:cNvSpPr>
            <a:spLocks noChangeArrowheads="1"/>
          </p:cNvSpPr>
          <p:nvPr/>
        </p:nvSpPr>
        <p:spPr bwMode="auto">
          <a:xfrm>
            <a:off x="5490628" y="3950955"/>
            <a:ext cx="1557658" cy="40009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sp>
        <p:nvSpPr>
          <p:cNvPr id="102" name="Rectangle 73"/>
          <p:cNvSpPr>
            <a:spLocks noChangeArrowheads="1"/>
          </p:cNvSpPr>
          <p:nvPr/>
        </p:nvSpPr>
        <p:spPr bwMode="auto">
          <a:xfrm>
            <a:off x="5502080" y="4949148"/>
            <a:ext cx="1577623" cy="437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</p:txBody>
      </p:sp>
      <p:sp>
        <p:nvSpPr>
          <p:cNvPr id="61" name="Rectangle 108"/>
          <p:cNvSpPr>
            <a:spLocks noChangeArrowheads="1"/>
          </p:cNvSpPr>
          <p:nvPr/>
        </p:nvSpPr>
        <p:spPr bwMode="auto">
          <a:xfrm>
            <a:off x="5491234" y="2987897"/>
            <a:ext cx="1557051" cy="4060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</a:p>
        </p:txBody>
      </p:sp>
      <p:sp>
        <p:nvSpPr>
          <p:cNvPr id="72" name="Rectangle 73"/>
          <p:cNvSpPr>
            <a:spLocks noChangeArrowheads="1"/>
          </p:cNvSpPr>
          <p:nvPr/>
        </p:nvSpPr>
        <p:spPr bwMode="auto">
          <a:xfrm>
            <a:off x="7269000" y="2959027"/>
            <a:ext cx="1577623" cy="4349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 Atletismo </a:t>
            </a:r>
          </a:p>
        </p:txBody>
      </p:sp>
      <p:sp>
        <p:nvSpPr>
          <p:cNvPr id="104" name="Rectangle 16"/>
          <p:cNvSpPr>
            <a:spLocks noChangeArrowheads="1"/>
          </p:cNvSpPr>
          <p:nvPr/>
        </p:nvSpPr>
        <p:spPr bwMode="auto">
          <a:xfrm>
            <a:off x="7273757" y="3500033"/>
            <a:ext cx="1566640" cy="3626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Luchas Asociadas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0" name="Rectangle 16"/>
          <p:cNvSpPr>
            <a:spLocks noChangeArrowheads="1"/>
          </p:cNvSpPr>
          <p:nvPr/>
        </p:nvSpPr>
        <p:spPr bwMode="auto">
          <a:xfrm>
            <a:off x="7288064" y="4424899"/>
            <a:ext cx="1566640" cy="4349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Artes Marciales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91" name="Rectangle 16"/>
          <p:cNvSpPr>
            <a:spLocks noChangeArrowheads="1"/>
          </p:cNvSpPr>
          <p:nvPr/>
        </p:nvSpPr>
        <p:spPr bwMode="auto">
          <a:xfrm>
            <a:off x="7291338" y="3955062"/>
            <a:ext cx="1566640" cy="3959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Instructor(a) de Handball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52" name="Rectangle 82"/>
          <p:cNvSpPr>
            <a:spLocks noChangeArrowheads="1"/>
          </p:cNvSpPr>
          <p:nvPr/>
        </p:nvSpPr>
        <p:spPr bwMode="auto">
          <a:xfrm>
            <a:off x="3695744" y="3964347"/>
            <a:ext cx="1571708" cy="386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Béisbol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108"/>
          <p:cNvSpPr>
            <a:spLocks noChangeArrowheads="1"/>
          </p:cNvSpPr>
          <p:nvPr/>
        </p:nvSpPr>
        <p:spPr bwMode="auto">
          <a:xfrm>
            <a:off x="3703826" y="4440173"/>
            <a:ext cx="1589596" cy="42675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Patines Sobre Ruedas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82"/>
          <p:cNvSpPr>
            <a:spLocks noChangeArrowheads="1"/>
          </p:cNvSpPr>
          <p:nvPr/>
        </p:nvSpPr>
        <p:spPr bwMode="auto">
          <a:xfrm>
            <a:off x="3703825" y="4966971"/>
            <a:ext cx="1591423" cy="4197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 de Tiro con Arco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4" name="Rectangle 203"/>
          <p:cNvSpPr>
            <a:spLocks noChangeArrowheads="1"/>
          </p:cNvSpPr>
          <p:nvPr/>
        </p:nvSpPr>
        <p:spPr bwMode="auto">
          <a:xfrm>
            <a:off x="3687807" y="2979565"/>
            <a:ext cx="1571707" cy="4017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 A </a:t>
            </a:r>
          </a:p>
        </p:txBody>
      </p:sp>
      <p:sp>
        <p:nvSpPr>
          <p:cNvPr id="95" name="Rectangle 82"/>
          <p:cNvSpPr>
            <a:spLocks noChangeArrowheads="1"/>
          </p:cNvSpPr>
          <p:nvPr/>
        </p:nvSpPr>
        <p:spPr bwMode="auto">
          <a:xfrm>
            <a:off x="3695744" y="3470699"/>
            <a:ext cx="1571130" cy="4129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Halterofilia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4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435" y="23136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197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2434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6 Conector recto"/>
          <p:cNvCxnSpPr>
            <a:cxnSpLocks noChangeShapeType="1"/>
          </p:cNvCxnSpPr>
          <p:nvPr/>
        </p:nvCxnSpPr>
        <p:spPr bwMode="auto">
          <a:xfrm flipH="1">
            <a:off x="4530357" y="2774483"/>
            <a:ext cx="266" cy="8308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54 Conector recto"/>
          <p:cNvCxnSpPr>
            <a:cxnSpLocks noChangeShapeType="1"/>
          </p:cNvCxnSpPr>
          <p:nvPr/>
        </p:nvCxnSpPr>
        <p:spPr bwMode="auto">
          <a:xfrm>
            <a:off x="3478183" y="3619687"/>
            <a:ext cx="0" cy="2111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469177" y="2595614"/>
            <a:ext cx="2122893" cy="7796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Jefe(a) de Cultura Física</a:t>
            </a: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3486134" y="3615164"/>
            <a:ext cx="219606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203"/>
          <p:cNvSpPr>
            <a:spLocks noChangeArrowheads="1"/>
          </p:cNvSpPr>
          <p:nvPr/>
        </p:nvSpPr>
        <p:spPr bwMode="auto">
          <a:xfrm>
            <a:off x="4761846" y="3827888"/>
            <a:ext cx="1840714" cy="731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cxnSp>
        <p:nvCxnSpPr>
          <p:cNvPr id="14" name="54 Conector recto"/>
          <p:cNvCxnSpPr>
            <a:cxnSpLocks noChangeShapeType="1"/>
            <a:endCxn id="13" idx="0"/>
          </p:cNvCxnSpPr>
          <p:nvPr/>
        </p:nvCxnSpPr>
        <p:spPr bwMode="auto">
          <a:xfrm flipH="1">
            <a:off x="5682203" y="3629212"/>
            <a:ext cx="3236" cy="1986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200"/>
          <p:cNvSpPr>
            <a:spLocks noChangeArrowheads="1"/>
          </p:cNvSpPr>
          <p:nvPr/>
        </p:nvSpPr>
        <p:spPr bwMode="auto">
          <a:xfrm>
            <a:off x="2531398" y="3817570"/>
            <a:ext cx="1840714" cy="74226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</a:p>
        </p:txBody>
      </p:sp>
      <p:pic>
        <p:nvPicPr>
          <p:cNvPr id="16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2147" y="267496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407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ine 45"/>
          <p:cNvSpPr>
            <a:spLocks noChangeShapeType="1"/>
          </p:cNvSpPr>
          <p:nvPr/>
        </p:nvSpPr>
        <p:spPr bwMode="auto">
          <a:xfrm>
            <a:off x="3271628" y="3545761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3" name="Line 82"/>
          <p:cNvSpPr>
            <a:spLocks noChangeShapeType="1"/>
          </p:cNvSpPr>
          <p:nvPr/>
        </p:nvSpPr>
        <p:spPr bwMode="auto">
          <a:xfrm flipV="1">
            <a:off x="1171365" y="4270539"/>
            <a:ext cx="18309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657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7354811" y="4140726"/>
            <a:ext cx="17449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cxnSp>
        <p:nvCxnSpPr>
          <p:cNvPr id="8" name="9 Conector recto"/>
          <p:cNvCxnSpPr>
            <a:cxnSpLocks noChangeShapeType="1"/>
            <a:stCxn id="36" idx="2"/>
          </p:cNvCxnSpPr>
          <p:nvPr/>
        </p:nvCxnSpPr>
        <p:spPr bwMode="auto">
          <a:xfrm flipH="1">
            <a:off x="4363742" y="2770500"/>
            <a:ext cx="2036" cy="21451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7354811" y="3481846"/>
            <a:ext cx="176079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Line 8"/>
          <p:cNvSpPr>
            <a:spLocks noChangeShapeType="1"/>
          </p:cNvSpPr>
          <p:nvPr/>
        </p:nvSpPr>
        <p:spPr bwMode="auto">
          <a:xfrm flipV="1">
            <a:off x="1171365" y="3508920"/>
            <a:ext cx="179390" cy="675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1357103" y="3190710"/>
            <a:ext cx="1833563" cy="6540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Deportivo(a)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3458870" y="3196463"/>
            <a:ext cx="1815762" cy="6500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Deportivo(a)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5" name="Line 40"/>
          <p:cNvSpPr>
            <a:spLocks noChangeShapeType="1"/>
          </p:cNvSpPr>
          <p:nvPr/>
        </p:nvSpPr>
        <p:spPr bwMode="auto">
          <a:xfrm>
            <a:off x="1158665" y="2992962"/>
            <a:ext cx="6364289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6" name="Line 42"/>
          <p:cNvSpPr>
            <a:spLocks noChangeShapeType="1"/>
          </p:cNvSpPr>
          <p:nvPr/>
        </p:nvSpPr>
        <p:spPr bwMode="auto">
          <a:xfrm>
            <a:off x="7522954" y="3010427"/>
            <a:ext cx="0" cy="188620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Line 45"/>
          <p:cNvSpPr>
            <a:spLocks noChangeShapeType="1"/>
          </p:cNvSpPr>
          <p:nvPr/>
        </p:nvSpPr>
        <p:spPr bwMode="auto">
          <a:xfrm>
            <a:off x="1167219" y="4983989"/>
            <a:ext cx="18724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9" name="Line 62"/>
          <p:cNvSpPr>
            <a:spLocks noChangeShapeType="1"/>
          </p:cNvSpPr>
          <p:nvPr/>
        </p:nvSpPr>
        <p:spPr bwMode="auto">
          <a:xfrm>
            <a:off x="1158666" y="2992964"/>
            <a:ext cx="0" cy="19910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6" name="Rectangle 444"/>
          <p:cNvSpPr>
            <a:spLocks noChangeArrowheads="1"/>
          </p:cNvSpPr>
          <p:nvPr/>
        </p:nvSpPr>
        <p:spPr bwMode="auto">
          <a:xfrm>
            <a:off x="3456923" y="1927680"/>
            <a:ext cx="1817709" cy="84282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Jefe(a) de Deporte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Ciudadano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38" name="5 Conector recto"/>
          <p:cNvCxnSpPr>
            <a:cxnSpLocks noChangeShapeType="1"/>
            <a:endCxn id="48" idx="0"/>
          </p:cNvCxnSpPr>
          <p:nvPr/>
        </p:nvCxnSpPr>
        <p:spPr bwMode="auto">
          <a:xfrm>
            <a:off x="3266423" y="3010427"/>
            <a:ext cx="0" cy="19836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1357103" y="3925900"/>
            <a:ext cx="1802361" cy="64111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Deportivo(a)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3" name="Rectangle 26"/>
          <p:cNvSpPr>
            <a:spLocks noChangeArrowheads="1"/>
          </p:cNvSpPr>
          <p:nvPr/>
        </p:nvSpPr>
        <p:spPr bwMode="auto">
          <a:xfrm>
            <a:off x="3456923" y="4644549"/>
            <a:ext cx="1813635" cy="67807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 A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417"/>
          <p:cNvSpPr>
            <a:spLocks noChangeArrowheads="1"/>
          </p:cNvSpPr>
          <p:nvPr/>
        </p:nvSpPr>
        <p:spPr bwMode="auto">
          <a:xfrm>
            <a:off x="5528773" y="3896151"/>
            <a:ext cx="1819275" cy="6500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217"/>
          <p:cNvSpPr>
            <a:spLocks noChangeArrowheads="1"/>
          </p:cNvSpPr>
          <p:nvPr/>
        </p:nvSpPr>
        <p:spPr bwMode="auto">
          <a:xfrm>
            <a:off x="1366629" y="4644550"/>
            <a:ext cx="1792835" cy="67807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Deportivo(a)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203"/>
          <p:cNvSpPr>
            <a:spLocks noChangeArrowheads="1"/>
          </p:cNvSpPr>
          <p:nvPr/>
        </p:nvSpPr>
        <p:spPr bwMode="auto">
          <a:xfrm>
            <a:off x="5528773" y="3181509"/>
            <a:ext cx="1819275" cy="66225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4" name="Rectangle 1153"/>
          <p:cNvSpPr>
            <a:spLocks noChangeArrowheads="1"/>
          </p:cNvSpPr>
          <p:nvPr/>
        </p:nvSpPr>
        <p:spPr bwMode="auto">
          <a:xfrm>
            <a:off x="3456923" y="3921970"/>
            <a:ext cx="1813635" cy="64504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45"/>
          <p:cNvSpPr>
            <a:spLocks noChangeShapeType="1"/>
          </p:cNvSpPr>
          <p:nvPr/>
        </p:nvSpPr>
        <p:spPr bwMode="auto">
          <a:xfrm>
            <a:off x="3266423" y="4270309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8" name="Line 45"/>
          <p:cNvSpPr>
            <a:spLocks noChangeShapeType="1"/>
          </p:cNvSpPr>
          <p:nvPr/>
        </p:nvSpPr>
        <p:spPr bwMode="auto">
          <a:xfrm>
            <a:off x="3266423" y="4994070"/>
            <a:ext cx="1905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>
            <a:off x="7354811" y="4896630"/>
            <a:ext cx="1812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5535536" y="4652055"/>
            <a:ext cx="1819275" cy="65008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7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173" y="24315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462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71 Conector recto"/>
          <p:cNvCxnSpPr>
            <a:cxnSpLocks noChangeShapeType="1"/>
          </p:cNvCxnSpPr>
          <p:nvPr/>
        </p:nvCxnSpPr>
        <p:spPr bwMode="auto">
          <a:xfrm>
            <a:off x="7265710" y="4131880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3 Conector recto"/>
          <p:cNvCxnSpPr>
            <a:cxnSpLocks noChangeShapeType="1"/>
          </p:cNvCxnSpPr>
          <p:nvPr/>
        </p:nvCxnSpPr>
        <p:spPr bwMode="auto">
          <a:xfrm>
            <a:off x="1559796" y="2952117"/>
            <a:ext cx="7522" cy="26605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8 Conector recto"/>
          <p:cNvCxnSpPr>
            <a:cxnSpLocks noChangeShapeType="1"/>
          </p:cNvCxnSpPr>
          <p:nvPr/>
        </p:nvCxnSpPr>
        <p:spPr bwMode="auto">
          <a:xfrm>
            <a:off x="1559795" y="3461704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55 Conector recto"/>
          <p:cNvCxnSpPr>
            <a:cxnSpLocks noChangeShapeType="1"/>
          </p:cNvCxnSpPr>
          <p:nvPr/>
        </p:nvCxnSpPr>
        <p:spPr bwMode="auto">
          <a:xfrm>
            <a:off x="1569320" y="4139567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60 Conector recto"/>
          <p:cNvCxnSpPr>
            <a:cxnSpLocks noChangeShapeType="1"/>
          </p:cNvCxnSpPr>
          <p:nvPr/>
        </p:nvCxnSpPr>
        <p:spPr bwMode="auto">
          <a:xfrm>
            <a:off x="1559795" y="4872014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69 Conector recto"/>
          <p:cNvCxnSpPr>
            <a:cxnSpLocks noChangeShapeType="1"/>
          </p:cNvCxnSpPr>
          <p:nvPr/>
        </p:nvCxnSpPr>
        <p:spPr bwMode="auto">
          <a:xfrm>
            <a:off x="3529410" y="4855780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72 Conector recto"/>
          <p:cNvCxnSpPr>
            <a:cxnSpLocks noChangeShapeType="1"/>
          </p:cNvCxnSpPr>
          <p:nvPr/>
        </p:nvCxnSpPr>
        <p:spPr bwMode="auto">
          <a:xfrm>
            <a:off x="3548915" y="5661248"/>
            <a:ext cx="1952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74 Conector recto"/>
          <p:cNvCxnSpPr>
            <a:cxnSpLocks noChangeShapeType="1"/>
          </p:cNvCxnSpPr>
          <p:nvPr/>
        </p:nvCxnSpPr>
        <p:spPr bwMode="auto">
          <a:xfrm>
            <a:off x="1567318" y="5604126"/>
            <a:ext cx="19526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74 Conector recto"/>
          <p:cNvCxnSpPr>
            <a:cxnSpLocks noChangeShapeType="1"/>
          </p:cNvCxnSpPr>
          <p:nvPr/>
        </p:nvCxnSpPr>
        <p:spPr bwMode="auto">
          <a:xfrm>
            <a:off x="3526235" y="4112830"/>
            <a:ext cx="1952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10 Conector recto"/>
          <p:cNvCxnSpPr>
            <a:cxnSpLocks noChangeShapeType="1"/>
          </p:cNvCxnSpPr>
          <p:nvPr/>
        </p:nvCxnSpPr>
        <p:spPr bwMode="auto">
          <a:xfrm>
            <a:off x="3530997" y="2952117"/>
            <a:ext cx="0" cy="271182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7 Conector recto"/>
          <p:cNvCxnSpPr>
            <a:cxnSpLocks noChangeShapeType="1"/>
          </p:cNvCxnSpPr>
          <p:nvPr/>
        </p:nvCxnSpPr>
        <p:spPr bwMode="auto">
          <a:xfrm>
            <a:off x="7224435" y="4941891"/>
            <a:ext cx="266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5 Conector recto"/>
          <p:cNvCxnSpPr>
            <a:cxnSpLocks noChangeShapeType="1"/>
          </p:cNvCxnSpPr>
          <p:nvPr/>
        </p:nvCxnSpPr>
        <p:spPr bwMode="auto">
          <a:xfrm>
            <a:off x="7473672" y="2985454"/>
            <a:ext cx="17463" cy="264152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71 Conector recto"/>
          <p:cNvCxnSpPr>
            <a:cxnSpLocks noChangeShapeType="1"/>
          </p:cNvCxnSpPr>
          <p:nvPr/>
        </p:nvCxnSpPr>
        <p:spPr bwMode="auto">
          <a:xfrm>
            <a:off x="7241230" y="3388450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0" y="-2698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2937468" y="2413888"/>
            <a:ext cx="284494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81 Conector recto"/>
          <p:cNvCxnSpPr>
            <a:cxnSpLocks noChangeShapeType="1"/>
          </p:cNvCxnSpPr>
          <p:nvPr/>
        </p:nvCxnSpPr>
        <p:spPr bwMode="auto">
          <a:xfrm>
            <a:off x="7245732" y="5616725"/>
            <a:ext cx="236753" cy="168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18"/>
          <p:cNvSpPr>
            <a:spLocks noChangeShapeType="1"/>
          </p:cNvSpPr>
          <p:nvPr/>
        </p:nvSpPr>
        <p:spPr bwMode="auto">
          <a:xfrm>
            <a:off x="4507911" y="1946711"/>
            <a:ext cx="8472" cy="100061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16" name="Rectangle 150"/>
          <p:cNvSpPr>
            <a:spLocks noChangeArrowheads="1"/>
          </p:cNvSpPr>
          <p:nvPr/>
        </p:nvSpPr>
        <p:spPr bwMode="auto">
          <a:xfrm>
            <a:off x="5662099" y="3034438"/>
            <a:ext cx="1689783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7" name="Rectangle 152"/>
          <p:cNvSpPr>
            <a:spLocks noChangeArrowheads="1"/>
          </p:cNvSpPr>
          <p:nvPr/>
        </p:nvSpPr>
        <p:spPr bwMode="auto">
          <a:xfrm>
            <a:off x="1705351" y="5196724"/>
            <a:ext cx="1668108" cy="6085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8" name="Rectangle 168"/>
          <p:cNvSpPr>
            <a:spLocks noChangeArrowheads="1"/>
          </p:cNvSpPr>
          <p:nvPr/>
        </p:nvSpPr>
        <p:spPr bwMode="auto">
          <a:xfrm>
            <a:off x="1708925" y="3817304"/>
            <a:ext cx="1680409" cy="64672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19" name="Rectangle 169"/>
          <p:cNvSpPr>
            <a:spLocks noChangeArrowheads="1"/>
          </p:cNvSpPr>
          <p:nvPr/>
        </p:nvSpPr>
        <p:spPr bwMode="auto">
          <a:xfrm>
            <a:off x="1693050" y="4527527"/>
            <a:ext cx="1680409" cy="6143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Auxiliar de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0" name="Line 182"/>
          <p:cNvSpPr>
            <a:spLocks noChangeShapeType="1"/>
          </p:cNvSpPr>
          <p:nvPr/>
        </p:nvSpPr>
        <p:spPr bwMode="auto">
          <a:xfrm>
            <a:off x="1569320" y="2955293"/>
            <a:ext cx="588939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/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3678555" y="4531930"/>
            <a:ext cx="1701232" cy="6079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Mayordomo(a)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8" name="Rectangle 40"/>
          <p:cNvSpPr>
            <a:spLocks noChangeArrowheads="1"/>
          </p:cNvSpPr>
          <p:nvPr/>
        </p:nvSpPr>
        <p:spPr bwMode="auto">
          <a:xfrm>
            <a:off x="3678554" y="3793743"/>
            <a:ext cx="1705685" cy="6762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Jardinero(a)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29" name="Rectangle 41"/>
          <p:cNvSpPr>
            <a:spLocks noChangeArrowheads="1"/>
          </p:cNvSpPr>
          <p:nvPr/>
        </p:nvSpPr>
        <p:spPr bwMode="auto">
          <a:xfrm>
            <a:off x="1700989" y="3066758"/>
            <a:ext cx="1686214" cy="6854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Mayordomo(a)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7" name="Rectangle 64"/>
          <p:cNvSpPr>
            <a:spLocks noChangeArrowheads="1"/>
          </p:cNvSpPr>
          <p:nvPr/>
        </p:nvSpPr>
        <p:spPr bwMode="auto">
          <a:xfrm>
            <a:off x="5681919" y="4556360"/>
            <a:ext cx="1652960" cy="5835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5671957" y="3796667"/>
            <a:ext cx="1670065" cy="685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Oficial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0" name="Rectangle 112"/>
          <p:cNvSpPr>
            <a:spLocks noChangeArrowheads="1"/>
          </p:cNvSpPr>
          <p:nvPr/>
        </p:nvSpPr>
        <p:spPr bwMode="auto">
          <a:xfrm>
            <a:off x="1403648" y="2068655"/>
            <a:ext cx="1872208" cy="655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Secretaria(o)  </a:t>
            </a: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/  </a:t>
            </a: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B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41" name="Rectangle 64"/>
          <p:cNvSpPr>
            <a:spLocks noChangeArrowheads="1"/>
          </p:cNvSpPr>
          <p:nvPr/>
        </p:nvSpPr>
        <p:spPr bwMode="auto">
          <a:xfrm>
            <a:off x="5691779" y="5184375"/>
            <a:ext cx="1660103" cy="6208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charset="0"/>
              </a:rPr>
              <a:t>Ayudante </a:t>
            </a:r>
            <a:endParaRPr lang="es-MX" altLang="es-MX" sz="1200" b="0" dirty="0" smtClean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charset="0"/>
            </a:endParaRPr>
          </a:p>
        </p:txBody>
      </p:sp>
      <p:sp>
        <p:nvSpPr>
          <p:cNvPr id="58" name="Rectangle 444"/>
          <p:cNvSpPr>
            <a:spLocks noChangeArrowheads="1"/>
          </p:cNvSpPr>
          <p:nvPr/>
        </p:nvSpPr>
        <p:spPr bwMode="auto">
          <a:xfrm>
            <a:off x="5782415" y="2060848"/>
            <a:ext cx="1858790" cy="6800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Jefe(a) de Infraestructura y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Mantenimiento </a:t>
            </a:r>
          </a:p>
        </p:txBody>
      </p:sp>
      <p:sp>
        <p:nvSpPr>
          <p:cNvPr id="64" name="Line 432"/>
          <p:cNvSpPr>
            <a:spLocks noChangeShapeType="1"/>
          </p:cNvSpPr>
          <p:nvPr/>
        </p:nvSpPr>
        <p:spPr bwMode="auto">
          <a:xfrm>
            <a:off x="3533278" y="3388450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cs typeface="Arial" panose="020B0604020202020204" pitchFamily="34" charset="0"/>
            </a:endParaRPr>
          </a:p>
        </p:txBody>
      </p:sp>
      <p:sp>
        <p:nvSpPr>
          <p:cNvPr id="65" name="Rectangle 246"/>
          <p:cNvSpPr>
            <a:spLocks noChangeArrowheads="1"/>
          </p:cNvSpPr>
          <p:nvPr/>
        </p:nvSpPr>
        <p:spPr bwMode="auto">
          <a:xfrm>
            <a:off x="3661996" y="3056663"/>
            <a:ext cx="1717792" cy="6635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Chofer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Rectangle 26"/>
          <p:cNvSpPr>
            <a:spLocks noChangeArrowheads="1"/>
          </p:cNvSpPr>
          <p:nvPr/>
        </p:nvSpPr>
        <p:spPr bwMode="auto">
          <a:xfrm>
            <a:off x="3672088" y="5186404"/>
            <a:ext cx="1707699" cy="61885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Intendente </a:t>
            </a:r>
          </a:p>
        </p:txBody>
      </p:sp>
      <p:sp>
        <p:nvSpPr>
          <p:cNvPr id="48" name="Rectangle 471"/>
          <p:cNvSpPr>
            <a:spLocks noChangeArrowheads="1"/>
          </p:cNvSpPr>
          <p:nvPr/>
        </p:nvSpPr>
        <p:spPr bwMode="auto">
          <a:xfrm>
            <a:off x="3450504" y="1313336"/>
            <a:ext cx="2133101" cy="7200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Coordinador(a) De Planeación</a:t>
            </a:r>
            <a:endParaRPr lang="es-MX" altLang="es-MX" sz="1200" b="0" dirty="0">
              <a:solidFill>
                <a:schemeClr val="tx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38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830" y="21617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386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5 Conector recto"/>
          <p:cNvCxnSpPr>
            <a:cxnSpLocks noChangeShapeType="1"/>
          </p:cNvCxnSpPr>
          <p:nvPr/>
        </p:nvCxnSpPr>
        <p:spPr bwMode="auto">
          <a:xfrm>
            <a:off x="3185249" y="2364323"/>
            <a:ext cx="13609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70442" y="5577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stCxn id="17" idx="2"/>
          </p:cNvCxnSpPr>
          <p:nvPr/>
        </p:nvCxnSpPr>
        <p:spPr>
          <a:xfrm>
            <a:off x="4559419" y="2269066"/>
            <a:ext cx="0" cy="3750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375"/>
          <p:cNvSpPr>
            <a:spLocks noChangeArrowheads="1"/>
          </p:cNvSpPr>
          <p:nvPr/>
        </p:nvSpPr>
        <p:spPr bwMode="auto">
          <a:xfrm>
            <a:off x="3478836" y="1556792"/>
            <a:ext cx="2161165" cy="71227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Area Acuática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1710434" y="1935007"/>
            <a:ext cx="1474815" cy="66040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</a:t>
            </a:r>
            <a:r>
              <a:rPr lang="es-MX" sz="1200" b="0" dirty="0" smtClean="0">
                <a:latin typeface="Calibri" panose="020F0502020204030204" pitchFamily="34" charset="0"/>
              </a:rPr>
              <a:t>O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2" name="5 Conector recto"/>
          <p:cNvCxnSpPr>
            <a:cxnSpLocks noChangeShapeType="1"/>
          </p:cNvCxnSpPr>
          <p:nvPr/>
        </p:nvCxnSpPr>
        <p:spPr bwMode="auto">
          <a:xfrm>
            <a:off x="503376" y="3097160"/>
            <a:ext cx="155194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5 Conector recto"/>
          <p:cNvCxnSpPr>
            <a:cxnSpLocks noChangeShapeType="1"/>
          </p:cNvCxnSpPr>
          <p:nvPr/>
        </p:nvCxnSpPr>
        <p:spPr bwMode="auto">
          <a:xfrm>
            <a:off x="2266284" y="3115587"/>
            <a:ext cx="3171764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5 Conector recto"/>
          <p:cNvCxnSpPr>
            <a:cxnSpLocks noChangeShapeType="1"/>
          </p:cNvCxnSpPr>
          <p:nvPr/>
        </p:nvCxnSpPr>
        <p:spPr bwMode="auto">
          <a:xfrm flipV="1">
            <a:off x="5646405" y="3108967"/>
            <a:ext cx="3100590" cy="662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Line 36"/>
          <p:cNvSpPr>
            <a:spLocks noChangeShapeType="1"/>
          </p:cNvSpPr>
          <p:nvPr/>
        </p:nvSpPr>
        <p:spPr bwMode="auto">
          <a:xfrm flipH="1" flipV="1">
            <a:off x="4680458" y="3115587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0" name="Rectangle 295"/>
          <p:cNvSpPr>
            <a:spLocks noChangeArrowheads="1"/>
          </p:cNvSpPr>
          <p:nvPr/>
        </p:nvSpPr>
        <p:spPr bwMode="auto">
          <a:xfrm>
            <a:off x="3893273" y="3956213"/>
            <a:ext cx="1544101" cy="62773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Vigilante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Vacante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203"/>
          <p:cNvSpPr>
            <a:spLocks noChangeArrowheads="1"/>
          </p:cNvSpPr>
          <p:nvPr/>
        </p:nvSpPr>
        <p:spPr bwMode="auto">
          <a:xfrm>
            <a:off x="3906100" y="5286500"/>
            <a:ext cx="1531948" cy="6191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</a:p>
        </p:txBody>
      </p:sp>
      <p:sp>
        <p:nvSpPr>
          <p:cNvPr id="39" name="Rectangle 53"/>
          <p:cNvSpPr>
            <a:spLocks noChangeArrowheads="1"/>
          </p:cNvSpPr>
          <p:nvPr/>
        </p:nvSpPr>
        <p:spPr bwMode="auto">
          <a:xfrm>
            <a:off x="3893273" y="4632049"/>
            <a:ext cx="1544101" cy="6075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Canastillero(a)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26"/>
          <p:cNvSpPr>
            <a:spLocks noChangeArrowheads="1"/>
          </p:cNvSpPr>
          <p:nvPr/>
        </p:nvSpPr>
        <p:spPr bwMode="auto">
          <a:xfrm>
            <a:off x="3895581" y="3222149"/>
            <a:ext cx="1542467" cy="6859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Ayudante(a)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 Mantenimiento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3" name="Line 36"/>
          <p:cNvSpPr>
            <a:spLocks noChangeShapeType="1"/>
          </p:cNvSpPr>
          <p:nvPr/>
        </p:nvSpPr>
        <p:spPr bwMode="auto">
          <a:xfrm flipH="1" flipV="1">
            <a:off x="3066376" y="3115587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6" name="Rectangle 417"/>
          <p:cNvSpPr>
            <a:spLocks noChangeArrowheads="1"/>
          </p:cNvSpPr>
          <p:nvPr/>
        </p:nvSpPr>
        <p:spPr bwMode="auto">
          <a:xfrm>
            <a:off x="2266284" y="3206732"/>
            <a:ext cx="1556156" cy="70138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Sección </a:t>
            </a:r>
          </a:p>
        </p:txBody>
      </p:sp>
      <p:sp>
        <p:nvSpPr>
          <p:cNvPr id="27" name="Rectangle 154"/>
          <p:cNvSpPr>
            <a:spLocks noChangeArrowheads="1"/>
          </p:cNvSpPr>
          <p:nvPr/>
        </p:nvSpPr>
        <p:spPr bwMode="auto">
          <a:xfrm>
            <a:off x="2284836" y="5274591"/>
            <a:ext cx="1563080" cy="63355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250"/>
          <p:cNvSpPr>
            <a:spLocks noChangeArrowheads="1"/>
          </p:cNvSpPr>
          <p:nvPr/>
        </p:nvSpPr>
        <p:spPr bwMode="auto">
          <a:xfrm>
            <a:off x="2274222" y="4610666"/>
            <a:ext cx="1555142" cy="6191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Encargado(a)de Sección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162"/>
          <p:cNvSpPr>
            <a:spLocks noChangeArrowheads="1"/>
          </p:cNvSpPr>
          <p:nvPr/>
        </p:nvSpPr>
        <p:spPr bwMode="auto">
          <a:xfrm>
            <a:off x="2266284" y="3956214"/>
            <a:ext cx="1565097" cy="6075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36"/>
          <p:cNvSpPr>
            <a:spLocks noChangeShapeType="1"/>
          </p:cNvSpPr>
          <p:nvPr/>
        </p:nvSpPr>
        <p:spPr bwMode="auto">
          <a:xfrm flipH="1" flipV="1">
            <a:off x="7200902" y="3108967"/>
            <a:ext cx="6949" cy="268584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1" name="Rectangle 108"/>
          <p:cNvSpPr>
            <a:spLocks noChangeArrowheads="1"/>
          </p:cNvSpPr>
          <p:nvPr/>
        </p:nvSpPr>
        <p:spPr bwMode="auto">
          <a:xfrm>
            <a:off x="6480860" y="5292879"/>
            <a:ext cx="1440084" cy="63103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2" name="Line 36"/>
          <p:cNvSpPr>
            <a:spLocks noChangeShapeType="1"/>
          </p:cNvSpPr>
          <p:nvPr/>
        </p:nvSpPr>
        <p:spPr bwMode="auto">
          <a:xfrm flipH="1" flipV="1">
            <a:off x="6418798" y="3108967"/>
            <a:ext cx="7272" cy="201747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5682985" y="3222149"/>
            <a:ext cx="1454776" cy="6859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de </a:t>
            </a:r>
            <a:r>
              <a:rPr lang="es-MX" sz="1200" b="0" dirty="0">
                <a:latin typeface="Calibri" panose="020F0502020204030204" pitchFamily="34" charset="0"/>
              </a:rPr>
              <a:t>Natación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5697092" y="4632049"/>
            <a:ext cx="1453409" cy="6075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b="0" dirty="0">
                <a:latin typeface="Calibri" panose="020F0502020204030204" pitchFamily="34" charset="0"/>
              </a:rPr>
              <a:t>(O</a:t>
            </a:r>
            <a:r>
              <a:rPr lang="es-MX" sz="1200" b="0" dirty="0" smtClean="0"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48" name="Rectangle 43"/>
          <p:cNvSpPr>
            <a:spLocks noChangeArrowheads="1"/>
          </p:cNvSpPr>
          <p:nvPr/>
        </p:nvSpPr>
        <p:spPr bwMode="auto">
          <a:xfrm>
            <a:off x="5686160" y="3956214"/>
            <a:ext cx="1465276" cy="6277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 (a)</a:t>
            </a:r>
          </a:p>
        </p:txBody>
      </p:sp>
      <p:sp>
        <p:nvSpPr>
          <p:cNvPr id="56" name="Line 36"/>
          <p:cNvSpPr>
            <a:spLocks noChangeShapeType="1"/>
          </p:cNvSpPr>
          <p:nvPr/>
        </p:nvSpPr>
        <p:spPr bwMode="auto">
          <a:xfrm flipH="1" flipV="1">
            <a:off x="7974037" y="3099625"/>
            <a:ext cx="7272" cy="201747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7251097" y="3958921"/>
            <a:ext cx="1460425" cy="6133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Salvavidas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9" name="Rectangle 21"/>
          <p:cNvSpPr>
            <a:spLocks noChangeArrowheads="1"/>
          </p:cNvSpPr>
          <p:nvPr/>
        </p:nvSpPr>
        <p:spPr bwMode="auto">
          <a:xfrm>
            <a:off x="7251097" y="4631507"/>
            <a:ext cx="1445177" cy="6161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 de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Eventos Espec</a:t>
            </a:r>
            <a:r>
              <a:rPr lang="es-MX" sz="1200" dirty="0" smtClean="0">
                <a:latin typeface="Calibri" panose="020F0502020204030204" pitchFamily="34" charset="0"/>
              </a:rPr>
              <a:t>iales </a:t>
            </a:r>
          </a:p>
        </p:txBody>
      </p:sp>
      <p:sp>
        <p:nvSpPr>
          <p:cNvPr id="50" name="Rectangle 450"/>
          <p:cNvSpPr>
            <a:spLocks noChangeArrowheads="1"/>
          </p:cNvSpPr>
          <p:nvPr/>
        </p:nvSpPr>
        <p:spPr bwMode="auto">
          <a:xfrm>
            <a:off x="7255861" y="3223549"/>
            <a:ext cx="1453409" cy="6843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57" name="Line 36"/>
          <p:cNvSpPr>
            <a:spLocks noChangeShapeType="1"/>
          </p:cNvSpPr>
          <p:nvPr/>
        </p:nvSpPr>
        <p:spPr bwMode="auto">
          <a:xfrm flipH="1" flipV="1">
            <a:off x="1247963" y="3108967"/>
            <a:ext cx="7272" cy="201747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503375" y="3191679"/>
            <a:ext cx="1532149" cy="7162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 </a:t>
            </a: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2" name="Rectangle 33"/>
          <p:cNvSpPr>
            <a:spLocks noChangeArrowheads="1"/>
          </p:cNvSpPr>
          <p:nvPr/>
        </p:nvSpPr>
        <p:spPr bwMode="auto">
          <a:xfrm>
            <a:off x="503376" y="3961460"/>
            <a:ext cx="1532149" cy="60233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Promotor </a:t>
            </a:r>
            <a:r>
              <a:rPr lang="es-MX" sz="1200" b="0" dirty="0" smtClean="0">
                <a:latin typeface="Calibri" panose="020F0502020204030204" pitchFamily="34" charset="0"/>
              </a:rPr>
              <a:t>(a)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4" name="Rectangle 144"/>
          <p:cNvSpPr>
            <a:spLocks noChangeArrowheads="1"/>
          </p:cNvSpPr>
          <p:nvPr/>
        </p:nvSpPr>
        <p:spPr bwMode="auto">
          <a:xfrm>
            <a:off x="502473" y="4610667"/>
            <a:ext cx="1526002" cy="61912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58" name="Line 36"/>
          <p:cNvSpPr>
            <a:spLocks noChangeShapeType="1"/>
          </p:cNvSpPr>
          <p:nvPr/>
        </p:nvSpPr>
        <p:spPr bwMode="auto">
          <a:xfrm flipH="1" flipV="1">
            <a:off x="3847917" y="2636911"/>
            <a:ext cx="0" cy="45309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0" name="Line 36"/>
          <p:cNvSpPr>
            <a:spLocks noChangeShapeType="1"/>
          </p:cNvSpPr>
          <p:nvPr/>
        </p:nvSpPr>
        <p:spPr bwMode="auto">
          <a:xfrm flipV="1">
            <a:off x="1279047" y="2636912"/>
            <a:ext cx="5957249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297737" y="2762635"/>
            <a:ext cx="1156535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Mantenimiento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61" name="Line 36"/>
          <p:cNvSpPr>
            <a:spLocks noChangeShapeType="1"/>
          </p:cNvSpPr>
          <p:nvPr/>
        </p:nvSpPr>
        <p:spPr bwMode="auto">
          <a:xfrm flipH="1" flipV="1">
            <a:off x="7210243" y="2644068"/>
            <a:ext cx="0" cy="45309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6605359" y="2767034"/>
            <a:ext cx="114217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Domo Acuático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62" name="Line 36"/>
          <p:cNvSpPr>
            <a:spLocks noChangeShapeType="1"/>
          </p:cNvSpPr>
          <p:nvPr/>
        </p:nvSpPr>
        <p:spPr bwMode="auto">
          <a:xfrm flipH="1" flipV="1">
            <a:off x="1247963" y="2636911"/>
            <a:ext cx="0" cy="45309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20313" y="2762635"/>
            <a:ext cx="1097095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Administrativo</a:t>
            </a:r>
            <a:endParaRPr lang="es-MX" sz="1200" dirty="0">
              <a:latin typeface="Calibri" panose="020F0502020204030204" pitchFamily="34" charset="0"/>
            </a:endParaRPr>
          </a:p>
        </p:txBody>
      </p:sp>
      <p:pic>
        <p:nvPicPr>
          <p:cNvPr id="53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898" y="298923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65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Line 6"/>
          <p:cNvSpPr>
            <a:spLocks noChangeShapeType="1"/>
          </p:cNvSpPr>
          <p:nvPr/>
        </p:nvSpPr>
        <p:spPr bwMode="auto">
          <a:xfrm>
            <a:off x="8648443" y="4443858"/>
            <a:ext cx="278710" cy="16251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3" name="Line 6"/>
          <p:cNvSpPr>
            <a:spLocks noChangeShapeType="1"/>
          </p:cNvSpPr>
          <p:nvPr/>
        </p:nvSpPr>
        <p:spPr bwMode="auto">
          <a:xfrm>
            <a:off x="8668671" y="391512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0" name="Line 6"/>
          <p:cNvSpPr>
            <a:spLocks noChangeShapeType="1"/>
          </p:cNvSpPr>
          <p:nvPr/>
        </p:nvSpPr>
        <p:spPr bwMode="auto">
          <a:xfrm>
            <a:off x="8657453" y="336950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6" name="Line 6"/>
          <p:cNvSpPr>
            <a:spLocks noChangeShapeType="1"/>
          </p:cNvSpPr>
          <p:nvPr/>
        </p:nvSpPr>
        <p:spPr bwMode="auto">
          <a:xfrm>
            <a:off x="260609" y="494596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67" name="Line 6"/>
          <p:cNvSpPr>
            <a:spLocks noChangeShapeType="1"/>
          </p:cNvSpPr>
          <p:nvPr/>
        </p:nvSpPr>
        <p:spPr bwMode="auto">
          <a:xfrm>
            <a:off x="250806" y="457214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120" name="Line 6"/>
          <p:cNvSpPr>
            <a:spLocks noChangeShapeType="1"/>
          </p:cNvSpPr>
          <p:nvPr/>
        </p:nvSpPr>
        <p:spPr bwMode="auto">
          <a:xfrm>
            <a:off x="6916997" y="302774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6" name="Line 6"/>
          <p:cNvSpPr>
            <a:spLocks noChangeShapeType="1"/>
          </p:cNvSpPr>
          <p:nvPr/>
        </p:nvSpPr>
        <p:spPr bwMode="auto">
          <a:xfrm>
            <a:off x="1988969" y="496806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4" name="Line 6"/>
          <p:cNvSpPr>
            <a:spLocks noChangeShapeType="1"/>
          </p:cNvSpPr>
          <p:nvPr/>
        </p:nvSpPr>
        <p:spPr bwMode="auto">
          <a:xfrm>
            <a:off x="8648444" y="287778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3" name="Line 6"/>
          <p:cNvSpPr>
            <a:spLocks noChangeShapeType="1"/>
          </p:cNvSpPr>
          <p:nvPr/>
        </p:nvSpPr>
        <p:spPr bwMode="auto">
          <a:xfrm>
            <a:off x="6923372" y="4966039"/>
            <a:ext cx="250825" cy="0"/>
          </a:xfrm>
          <a:prstGeom prst="line">
            <a:avLst/>
          </a:prstGeom>
          <a:noFill/>
          <a:ln w="38100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02" name="Line 6"/>
          <p:cNvSpPr>
            <a:spLocks noChangeShapeType="1"/>
          </p:cNvSpPr>
          <p:nvPr/>
        </p:nvSpPr>
        <p:spPr bwMode="auto">
          <a:xfrm>
            <a:off x="6908042" y="445473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8" name="Line 6"/>
          <p:cNvSpPr>
            <a:spLocks noChangeShapeType="1"/>
          </p:cNvSpPr>
          <p:nvPr/>
        </p:nvSpPr>
        <p:spPr bwMode="auto">
          <a:xfrm>
            <a:off x="6915042" y="393305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7" name="Line 6"/>
          <p:cNvSpPr>
            <a:spLocks noChangeShapeType="1"/>
          </p:cNvSpPr>
          <p:nvPr/>
        </p:nvSpPr>
        <p:spPr bwMode="auto">
          <a:xfrm>
            <a:off x="6916997" y="337747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7" name="Line 6"/>
          <p:cNvSpPr>
            <a:spLocks noChangeShapeType="1"/>
          </p:cNvSpPr>
          <p:nvPr/>
        </p:nvSpPr>
        <p:spPr bwMode="auto">
          <a:xfrm>
            <a:off x="258607" y="400506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73" name="Line 6"/>
          <p:cNvSpPr>
            <a:spLocks noChangeShapeType="1"/>
          </p:cNvSpPr>
          <p:nvPr/>
        </p:nvSpPr>
        <p:spPr bwMode="auto">
          <a:xfrm>
            <a:off x="5163111" y="393305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>
            <a:off x="5142192" y="335844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5140262" y="290416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2009159" y="272236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2" name="Line 6"/>
          <p:cNvSpPr>
            <a:spLocks noChangeShapeType="1"/>
          </p:cNvSpPr>
          <p:nvPr/>
        </p:nvSpPr>
        <p:spPr bwMode="auto">
          <a:xfrm>
            <a:off x="1999279" y="4576727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1" name="Line 6"/>
          <p:cNvSpPr>
            <a:spLocks noChangeShapeType="1"/>
          </p:cNvSpPr>
          <p:nvPr/>
        </p:nvSpPr>
        <p:spPr bwMode="auto">
          <a:xfrm>
            <a:off x="267750" y="3436258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56" name="Line 6"/>
          <p:cNvSpPr>
            <a:spLocks noChangeShapeType="1"/>
          </p:cNvSpPr>
          <p:nvPr/>
        </p:nvSpPr>
        <p:spPr bwMode="auto">
          <a:xfrm>
            <a:off x="254460" y="293596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/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>
            <a:off x="1993429" y="3933056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1" name="Line 6"/>
          <p:cNvSpPr>
            <a:spLocks noChangeShapeType="1"/>
          </p:cNvSpPr>
          <p:nvPr/>
        </p:nvSpPr>
        <p:spPr bwMode="auto">
          <a:xfrm>
            <a:off x="2009990" y="335699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9750" y="308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4545165" y="1700084"/>
            <a:ext cx="0" cy="9026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53"/>
          <p:cNvSpPr>
            <a:spLocks noChangeArrowheads="1"/>
          </p:cNvSpPr>
          <p:nvPr/>
        </p:nvSpPr>
        <p:spPr bwMode="auto">
          <a:xfrm>
            <a:off x="390305" y="4301431"/>
            <a:ext cx="1515427" cy="3728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 de Natación</a:t>
            </a:r>
          </a:p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5" name="Rectangle 108"/>
          <p:cNvSpPr>
            <a:spLocks noChangeArrowheads="1"/>
          </p:cNvSpPr>
          <p:nvPr/>
        </p:nvSpPr>
        <p:spPr bwMode="auto">
          <a:xfrm>
            <a:off x="3652645" y="1849546"/>
            <a:ext cx="1873791" cy="65137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Técnico(a) de Natación</a:t>
            </a: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256389" y="2569123"/>
            <a:ext cx="8666304" cy="4582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900">
              <a:cs typeface="Arial" panose="020B0604020202020204" pitchFamily="34" charset="0"/>
            </a:endParaRPr>
          </a:p>
        </p:txBody>
      </p:sp>
      <p:sp>
        <p:nvSpPr>
          <p:cNvPr id="57" name="Line 6"/>
          <p:cNvSpPr>
            <a:spLocks noChangeShapeType="1"/>
          </p:cNvSpPr>
          <p:nvPr/>
        </p:nvSpPr>
        <p:spPr bwMode="auto">
          <a:xfrm>
            <a:off x="5173997" y="4435943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61" name="3 Conector recto"/>
          <p:cNvCxnSpPr>
            <a:cxnSpLocks noChangeShapeType="1"/>
            <a:endCxn id="106" idx="0"/>
          </p:cNvCxnSpPr>
          <p:nvPr/>
        </p:nvCxnSpPr>
        <p:spPr bwMode="auto">
          <a:xfrm flipH="1">
            <a:off x="1988969" y="2618694"/>
            <a:ext cx="12244" cy="23493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Rectangle 53"/>
          <p:cNvSpPr>
            <a:spLocks noChangeArrowheads="1"/>
          </p:cNvSpPr>
          <p:nvPr/>
        </p:nvSpPr>
        <p:spPr bwMode="auto">
          <a:xfrm>
            <a:off x="398404" y="3264620"/>
            <a:ext cx="1507328" cy="3810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53"/>
          <p:cNvSpPr>
            <a:spLocks noChangeArrowheads="1"/>
          </p:cNvSpPr>
          <p:nvPr/>
        </p:nvSpPr>
        <p:spPr bwMode="auto">
          <a:xfrm>
            <a:off x="403372" y="3753626"/>
            <a:ext cx="1502360" cy="44469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53"/>
          <p:cNvSpPr>
            <a:spLocks noChangeArrowheads="1"/>
          </p:cNvSpPr>
          <p:nvPr/>
        </p:nvSpPr>
        <p:spPr bwMode="auto">
          <a:xfrm>
            <a:off x="398404" y="2729172"/>
            <a:ext cx="1507328" cy="4274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e 6"/>
          <p:cNvSpPr>
            <a:spLocks noChangeShapeType="1"/>
          </p:cNvSpPr>
          <p:nvPr/>
        </p:nvSpPr>
        <p:spPr bwMode="auto">
          <a:xfrm>
            <a:off x="5169107" y="486263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8" name="Rectangle 53"/>
          <p:cNvSpPr>
            <a:spLocks noChangeArrowheads="1"/>
          </p:cNvSpPr>
          <p:nvPr/>
        </p:nvSpPr>
        <p:spPr bwMode="auto">
          <a:xfrm>
            <a:off x="3762496" y="3252294"/>
            <a:ext cx="1511131" cy="3519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</p:txBody>
      </p:sp>
      <p:sp>
        <p:nvSpPr>
          <p:cNvPr id="64" name="Rectangle 108"/>
          <p:cNvSpPr>
            <a:spLocks noChangeArrowheads="1"/>
          </p:cNvSpPr>
          <p:nvPr/>
        </p:nvSpPr>
        <p:spPr bwMode="auto">
          <a:xfrm>
            <a:off x="3758817" y="2708920"/>
            <a:ext cx="1519799" cy="45995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5" name="Rectangle 53"/>
          <p:cNvSpPr>
            <a:spLocks noChangeArrowheads="1"/>
          </p:cNvSpPr>
          <p:nvPr/>
        </p:nvSpPr>
        <p:spPr bwMode="auto">
          <a:xfrm>
            <a:off x="2118840" y="3710368"/>
            <a:ext cx="1511131" cy="4471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108"/>
          <p:cNvSpPr>
            <a:spLocks noChangeArrowheads="1"/>
          </p:cNvSpPr>
          <p:nvPr/>
        </p:nvSpPr>
        <p:spPr bwMode="auto">
          <a:xfrm>
            <a:off x="2123414" y="4284300"/>
            <a:ext cx="1506662" cy="3765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1" dirty="0" smtClean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ctangle 53"/>
          <p:cNvSpPr>
            <a:spLocks noChangeArrowheads="1"/>
          </p:cNvSpPr>
          <p:nvPr/>
        </p:nvSpPr>
        <p:spPr bwMode="auto">
          <a:xfrm>
            <a:off x="2118840" y="2708168"/>
            <a:ext cx="1488558" cy="44789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0" name="Rectangle 108"/>
          <p:cNvSpPr>
            <a:spLocks noChangeArrowheads="1"/>
          </p:cNvSpPr>
          <p:nvPr/>
        </p:nvSpPr>
        <p:spPr bwMode="auto">
          <a:xfrm>
            <a:off x="2128047" y="4757273"/>
            <a:ext cx="1512797" cy="426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auto">
          <a:xfrm>
            <a:off x="2119671" y="3263153"/>
            <a:ext cx="1504493" cy="3606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400" b="1" kern="1200">
                <a:solidFill>
                  <a:schemeClr val="bg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  <a:p>
            <a:pPr>
              <a:lnSpc>
                <a:spcPct val="80000"/>
              </a:lnSpc>
              <a:defRPr/>
            </a:pPr>
            <a:r>
              <a:rPr 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7" name="Rectangle 108"/>
          <p:cNvSpPr>
            <a:spLocks noChangeArrowheads="1"/>
          </p:cNvSpPr>
          <p:nvPr/>
        </p:nvSpPr>
        <p:spPr bwMode="auto">
          <a:xfrm>
            <a:off x="3750163" y="3710368"/>
            <a:ext cx="1544657" cy="44718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53"/>
          <p:cNvSpPr>
            <a:spLocks noChangeArrowheads="1"/>
          </p:cNvSpPr>
          <p:nvPr/>
        </p:nvSpPr>
        <p:spPr bwMode="auto">
          <a:xfrm>
            <a:off x="3750164" y="4273351"/>
            <a:ext cx="1546422" cy="4203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92" name="3 Conector recto"/>
          <p:cNvCxnSpPr>
            <a:cxnSpLocks noChangeShapeType="1"/>
            <a:endCxn id="82" idx="1"/>
          </p:cNvCxnSpPr>
          <p:nvPr/>
        </p:nvCxnSpPr>
        <p:spPr bwMode="auto">
          <a:xfrm>
            <a:off x="8922002" y="2569123"/>
            <a:ext cx="5151" cy="189098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" name="Rectangle 82"/>
          <p:cNvSpPr>
            <a:spLocks noChangeArrowheads="1"/>
          </p:cNvSpPr>
          <p:nvPr/>
        </p:nvSpPr>
        <p:spPr bwMode="auto">
          <a:xfrm>
            <a:off x="5525552" y="4255787"/>
            <a:ext cx="1516857" cy="40127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5" name="Rectangle 108"/>
          <p:cNvSpPr>
            <a:spLocks noChangeArrowheads="1"/>
          </p:cNvSpPr>
          <p:nvPr/>
        </p:nvSpPr>
        <p:spPr bwMode="auto">
          <a:xfrm>
            <a:off x="3766640" y="4759732"/>
            <a:ext cx="1557051" cy="4243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6" name="Rectangle 108"/>
          <p:cNvSpPr>
            <a:spLocks noChangeArrowheads="1"/>
          </p:cNvSpPr>
          <p:nvPr/>
        </p:nvSpPr>
        <p:spPr bwMode="auto">
          <a:xfrm>
            <a:off x="5517761" y="3695520"/>
            <a:ext cx="1506791" cy="4620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7" name="Rectangle 108"/>
          <p:cNvSpPr>
            <a:spLocks noChangeArrowheads="1"/>
          </p:cNvSpPr>
          <p:nvPr/>
        </p:nvSpPr>
        <p:spPr bwMode="auto">
          <a:xfrm>
            <a:off x="5525552" y="4721413"/>
            <a:ext cx="1517449" cy="41964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7263729" y="3710980"/>
            <a:ext cx="1515510" cy="4651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</a:t>
            </a:r>
          </a:p>
        </p:txBody>
      </p:sp>
      <p:sp>
        <p:nvSpPr>
          <p:cNvPr id="108" name="Rectangle 53"/>
          <p:cNvSpPr>
            <a:spLocks noChangeArrowheads="1"/>
          </p:cNvSpPr>
          <p:nvPr/>
        </p:nvSpPr>
        <p:spPr bwMode="auto">
          <a:xfrm>
            <a:off x="5499605" y="2706632"/>
            <a:ext cx="1534824" cy="3982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Rectangle 53"/>
          <p:cNvSpPr>
            <a:spLocks noChangeArrowheads="1"/>
          </p:cNvSpPr>
          <p:nvPr/>
        </p:nvSpPr>
        <p:spPr bwMode="auto">
          <a:xfrm>
            <a:off x="5490553" y="3200400"/>
            <a:ext cx="1542690" cy="4004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5391087" y="2599047"/>
            <a:ext cx="51077" cy="226358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" name="Rectangle 108"/>
          <p:cNvSpPr>
            <a:spLocks noChangeArrowheads="1"/>
          </p:cNvSpPr>
          <p:nvPr/>
        </p:nvSpPr>
        <p:spPr bwMode="auto">
          <a:xfrm>
            <a:off x="7261789" y="2708920"/>
            <a:ext cx="1517449" cy="39871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De Natación </a:t>
            </a:r>
          </a:p>
        </p:txBody>
      </p:sp>
      <p:sp>
        <p:nvSpPr>
          <p:cNvPr id="99" name="Rectangle 53"/>
          <p:cNvSpPr>
            <a:spLocks noChangeArrowheads="1"/>
          </p:cNvSpPr>
          <p:nvPr/>
        </p:nvSpPr>
        <p:spPr bwMode="auto">
          <a:xfrm>
            <a:off x="379871" y="4749014"/>
            <a:ext cx="1542691" cy="43507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de Natación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4" name="3 Conector recto"/>
          <p:cNvCxnSpPr>
            <a:cxnSpLocks noChangeShapeType="1"/>
          </p:cNvCxnSpPr>
          <p:nvPr/>
        </p:nvCxnSpPr>
        <p:spPr bwMode="auto">
          <a:xfrm>
            <a:off x="242903" y="2624593"/>
            <a:ext cx="7903" cy="232137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5" name="3 Conector recto"/>
          <p:cNvCxnSpPr>
            <a:cxnSpLocks noChangeShapeType="1"/>
          </p:cNvCxnSpPr>
          <p:nvPr/>
        </p:nvCxnSpPr>
        <p:spPr bwMode="auto">
          <a:xfrm>
            <a:off x="7173402" y="2570965"/>
            <a:ext cx="4413" cy="239507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Rectangle 73"/>
          <p:cNvSpPr>
            <a:spLocks noChangeArrowheads="1"/>
          </p:cNvSpPr>
          <p:nvPr/>
        </p:nvSpPr>
        <p:spPr bwMode="auto">
          <a:xfrm>
            <a:off x="7249197" y="3199682"/>
            <a:ext cx="1524659" cy="4011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 de Esgrima </a:t>
            </a:r>
          </a:p>
        </p:txBody>
      </p:sp>
      <p:sp>
        <p:nvSpPr>
          <p:cNvPr id="81" name="Rectangle 82"/>
          <p:cNvSpPr>
            <a:spLocks noChangeArrowheads="1"/>
          </p:cNvSpPr>
          <p:nvPr/>
        </p:nvSpPr>
        <p:spPr bwMode="auto">
          <a:xfrm>
            <a:off x="7290861" y="4273717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Salvavidas</a:t>
            </a:r>
          </a:p>
        </p:txBody>
      </p:sp>
      <p:sp>
        <p:nvSpPr>
          <p:cNvPr id="65" name="Rectangle 375"/>
          <p:cNvSpPr>
            <a:spLocks noChangeArrowheads="1"/>
          </p:cNvSpPr>
          <p:nvPr/>
        </p:nvSpPr>
        <p:spPr bwMode="auto">
          <a:xfrm>
            <a:off x="3617646" y="1001074"/>
            <a:ext cx="1872907" cy="71227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Area Acuática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8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902" y="31782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160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Line 6"/>
          <p:cNvSpPr>
            <a:spLocks noChangeShapeType="1"/>
          </p:cNvSpPr>
          <p:nvPr/>
        </p:nvSpPr>
        <p:spPr bwMode="auto">
          <a:xfrm>
            <a:off x="8090871" y="4728384"/>
            <a:ext cx="20573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Line 6"/>
          <p:cNvSpPr>
            <a:spLocks noChangeShapeType="1"/>
          </p:cNvSpPr>
          <p:nvPr/>
        </p:nvSpPr>
        <p:spPr bwMode="auto">
          <a:xfrm>
            <a:off x="2762342" y="4321361"/>
            <a:ext cx="245442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2" name="Line 6"/>
          <p:cNvSpPr>
            <a:spLocks noChangeShapeType="1"/>
          </p:cNvSpPr>
          <p:nvPr/>
        </p:nvSpPr>
        <p:spPr bwMode="auto">
          <a:xfrm>
            <a:off x="8068322" y="4376885"/>
            <a:ext cx="20573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1" name="Line 6"/>
          <p:cNvSpPr>
            <a:spLocks noChangeShapeType="1"/>
          </p:cNvSpPr>
          <p:nvPr/>
        </p:nvSpPr>
        <p:spPr bwMode="auto">
          <a:xfrm>
            <a:off x="2733591" y="380697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2733591" y="339034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31" name="Line 6"/>
          <p:cNvSpPr>
            <a:spLocks noChangeShapeType="1"/>
          </p:cNvSpPr>
          <p:nvPr/>
        </p:nvSpPr>
        <p:spPr bwMode="auto">
          <a:xfrm>
            <a:off x="6145113" y="4748432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32" name="Line 6"/>
          <p:cNvSpPr>
            <a:spLocks noChangeShapeType="1"/>
          </p:cNvSpPr>
          <p:nvPr/>
        </p:nvSpPr>
        <p:spPr bwMode="auto">
          <a:xfrm>
            <a:off x="6155998" y="430168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28" name="Line 6"/>
          <p:cNvSpPr>
            <a:spLocks noChangeShapeType="1"/>
          </p:cNvSpPr>
          <p:nvPr/>
        </p:nvSpPr>
        <p:spPr bwMode="auto">
          <a:xfrm>
            <a:off x="930047" y="338932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cxnSp>
        <p:nvCxnSpPr>
          <p:cNvPr id="121" name="3 Conector recto"/>
          <p:cNvCxnSpPr>
            <a:cxnSpLocks noChangeShapeType="1"/>
          </p:cNvCxnSpPr>
          <p:nvPr/>
        </p:nvCxnSpPr>
        <p:spPr bwMode="auto">
          <a:xfrm>
            <a:off x="4559418" y="2040125"/>
            <a:ext cx="0" cy="98126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Line 6"/>
          <p:cNvSpPr>
            <a:spLocks noChangeShapeType="1"/>
          </p:cNvSpPr>
          <p:nvPr/>
        </p:nvSpPr>
        <p:spPr bwMode="auto">
          <a:xfrm>
            <a:off x="6147153" y="3829251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4" name="Line 6"/>
          <p:cNvSpPr>
            <a:spLocks noChangeShapeType="1"/>
          </p:cNvSpPr>
          <p:nvPr/>
        </p:nvSpPr>
        <p:spPr bwMode="auto">
          <a:xfrm>
            <a:off x="6163054" y="340266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5" name="Line 6"/>
          <p:cNvSpPr>
            <a:spLocks noChangeShapeType="1"/>
          </p:cNvSpPr>
          <p:nvPr/>
        </p:nvSpPr>
        <p:spPr bwMode="auto">
          <a:xfrm>
            <a:off x="937821" y="3804606"/>
            <a:ext cx="24312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8852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6" name="Line 182"/>
          <p:cNvSpPr>
            <a:spLocks noChangeShapeType="1"/>
          </p:cNvSpPr>
          <p:nvPr/>
        </p:nvSpPr>
        <p:spPr bwMode="auto">
          <a:xfrm flipV="1">
            <a:off x="927568" y="3021389"/>
            <a:ext cx="7369031" cy="1684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11" name="3 Conector recto"/>
          <p:cNvCxnSpPr>
            <a:cxnSpLocks noChangeShapeType="1"/>
          </p:cNvCxnSpPr>
          <p:nvPr/>
        </p:nvCxnSpPr>
        <p:spPr bwMode="auto">
          <a:xfrm>
            <a:off x="927569" y="3057517"/>
            <a:ext cx="10252" cy="169091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9" name="Rectangle 375"/>
          <p:cNvSpPr>
            <a:spLocks noChangeArrowheads="1"/>
          </p:cNvSpPr>
          <p:nvPr/>
        </p:nvSpPr>
        <p:spPr bwMode="auto">
          <a:xfrm>
            <a:off x="3531500" y="2210933"/>
            <a:ext cx="2161165" cy="7122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Rectangle 25"/>
          <p:cNvSpPr>
            <a:spLocks noChangeArrowheads="1"/>
          </p:cNvSpPr>
          <p:nvPr/>
        </p:nvSpPr>
        <p:spPr bwMode="auto">
          <a:xfrm>
            <a:off x="1055915" y="3221143"/>
            <a:ext cx="1517702" cy="3363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3" name="Rectangle 266"/>
          <p:cNvSpPr>
            <a:spLocks noChangeArrowheads="1"/>
          </p:cNvSpPr>
          <p:nvPr/>
        </p:nvSpPr>
        <p:spPr bwMode="auto">
          <a:xfrm>
            <a:off x="1067757" y="3646760"/>
            <a:ext cx="1505860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 (a)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24" name="Rectangle 13"/>
          <p:cNvSpPr>
            <a:spLocks noChangeArrowheads="1"/>
          </p:cNvSpPr>
          <p:nvPr/>
        </p:nvSpPr>
        <p:spPr bwMode="auto">
          <a:xfrm>
            <a:off x="2897928" y="3212976"/>
            <a:ext cx="1661490" cy="3473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Profesional Especialista 1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endParaRPr lang="es-ES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5" name="Rectangle 108"/>
          <p:cNvSpPr>
            <a:spLocks noChangeArrowheads="1"/>
          </p:cNvSpPr>
          <p:nvPr/>
        </p:nvSpPr>
        <p:spPr bwMode="auto">
          <a:xfrm>
            <a:off x="4713011" y="3673764"/>
            <a:ext cx="1511848" cy="3688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 (a)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Rectangle 3"/>
          <p:cNvSpPr>
            <a:spLocks noChangeArrowheads="1"/>
          </p:cNvSpPr>
          <p:nvPr/>
        </p:nvSpPr>
        <p:spPr bwMode="auto">
          <a:xfrm>
            <a:off x="2884716" y="4144938"/>
            <a:ext cx="1674702" cy="3363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7" name="Rectangle 108"/>
          <p:cNvSpPr>
            <a:spLocks noChangeArrowheads="1"/>
          </p:cNvSpPr>
          <p:nvPr/>
        </p:nvSpPr>
        <p:spPr bwMode="auto">
          <a:xfrm>
            <a:off x="4713011" y="4153949"/>
            <a:ext cx="1511848" cy="3353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Line 6"/>
          <p:cNvSpPr>
            <a:spLocks noChangeShapeType="1"/>
          </p:cNvSpPr>
          <p:nvPr/>
        </p:nvSpPr>
        <p:spPr bwMode="auto">
          <a:xfrm>
            <a:off x="954148" y="427199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954147" y="475314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1067145" y="4107548"/>
            <a:ext cx="1506471" cy="3406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1060380" y="4566219"/>
            <a:ext cx="1519590" cy="374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9" name="Rectangle 1150"/>
          <p:cNvSpPr>
            <a:spLocks noChangeArrowheads="1"/>
          </p:cNvSpPr>
          <p:nvPr/>
        </p:nvSpPr>
        <p:spPr bwMode="auto">
          <a:xfrm>
            <a:off x="2889180" y="3671807"/>
            <a:ext cx="1670238" cy="3749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0" name="Rectangle 108"/>
          <p:cNvSpPr>
            <a:spLocks noChangeArrowheads="1"/>
          </p:cNvSpPr>
          <p:nvPr/>
        </p:nvSpPr>
        <p:spPr bwMode="auto">
          <a:xfrm>
            <a:off x="4713011" y="3212976"/>
            <a:ext cx="1519799" cy="34916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>
            <a:off x="2738229" y="473154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3" name="Rectangle 53"/>
          <p:cNvSpPr>
            <a:spLocks noChangeArrowheads="1"/>
          </p:cNvSpPr>
          <p:nvPr/>
        </p:nvSpPr>
        <p:spPr bwMode="auto">
          <a:xfrm>
            <a:off x="2889180" y="4578251"/>
            <a:ext cx="1665572" cy="3537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4" name="Rectangle 417"/>
          <p:cNvSpPr>
            <a:spLocks noChangeArrowheads="1"/>
          </p:cNvSpPr>
          <p:nvPr/>
        </p:nvSpPr>
        <p:spPr bwMode="auto">
          <a:xfrm>
            <a:off x="6596771" y="4560720"/>
            <a:ext cx="1533035" cy="3353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  <a:p>
            <a:pPr algn="ctr">
              <a:lnSpc>
                <a:spcPct val="80000"/>
              </a:lnSpc>
            </a:pP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Auxiliar </a:t>
            </a:r>
          </a:p>
          <a:p>
            <a:pPr algn="ctr">
              <a:lnSpc>
                <a:spcPct val="80000"/>
              </a:lnSpc>
            </a:pP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5" name="Line 6"/>
          <p:cNvSpPr>
            <a:spLocks noChangeShapeType="1"/>
          </p:cNvSpPr>
          <p:nvPr/>
        </p:nvSpPr>
        <p:spPr bwMode="auto">
          <a:xfrm>
            <a:off x="8021114" y="3403965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8045775" y="3888910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37" name="Rectangle 53"/>
          <p:cNvSpPr>
            <a:spLocks noChangeArrowheads="1"/>
          </p:cNvSpPr>
          <p:nvPr/>
        </p:nvSpPr>
        <p:spPr bwMode="auto">
          <a:xfrm>
            <a:off x="4733262" y="4560795"/>
            <a:ext cx="1495096" cy="3610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82"/>
          <p:cNvSpPr>
            <a:spLocks noChangeArrowheads="1"/>
          </p:cNvSpPr>
          <p:nvPr/>
        </p:nvSpPr>
        <p:spPr bwMode="auto">
          <a:xfrm>
            <a:off x="6595774" y="3646760"/>
            <a:ext cx="1505969" cy="38984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Salvavidas</a:t>
            </a:r>
          </a:p>
        </p:txBody>
      </p:sp>
      <p:cxnSp>
        <p:nvCxnSpPr>
          <p:cNvPr id="44" name="3 Conector recto"/>
          <p:cNvCxnSpPr>
            <a:cxnSpLocks noChangeShapeType="1"/>
            <a:endCxn id="32" idx="0"/>
          </p:cNvCxnSpPr>
          <p:nvPr/>
        </p:nvCxnSpPr>
        <p:spPr bwMode="auto">
          <a:xfrm>
            <a:off x="2733591" y="3035428"/>
            <a:ext cx="4638" cy="169611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3 Conector recto"/>
          <p:cNvCxnSpPr>
            <a:cxnSpLocks noChangeShapeType="1"/>
          </p:cNvCxnSpPr>
          <p:nvPr/>
        </p:nvCxnSpPr>
        <p:spPr bwMode="auto">
          <a:xfrm>
            <a:off x="6406868" y="3035428"/>
            <a:ext cx="7011" cy="171300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3 Conector recto"/>
          <p:cNvCxnSpPr>
            <a:cxnSpLocks noChangeShapeType="1"/>
          </p:cNvCxnSpPr>
          <p:nvPr/>
        </p:nvCxnSpPr>
        <p:spPr bwMode="auto">
          <a:xfrm>
            <a:off x="8284635" y="3036759"/>
            <a:ext cx="11964" cy="171167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9" name="Rectangle 82"/>
          <p:cNvSpPr>
            <a:spLocks noChangeArrowheads="1"/>
          </p:cNvSpPr>
          <p:nvPr/>
        </p:nvSpPr>
        <p:spPr bwMode="auto">
          <a:xfrm>
            <a:off x="6590337" y="3194758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</a:t>
            </a:r>
          </a:p>
        </p:txBody>
      </p:sp>
      <p:sp>
        <p:nvSpPr>
          <p:cNvPr id="40" name="Rectangle 82"/>
          <p:cNvSpPr>
            <a:spLocks noChangeArrowheads="1"/>
          </p:cNvSpPr>
          <p:nvPr/>
        </p:nvSpPr>
        <p:spPr bwMode="auto">
          <a:xfrm>
            <a:off x="6595774" y="4149080"/>
            <a:ext cx="1505969" cy="3402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</a:t>
            </a:r>
          </a:p>
        </p:txBody>
      </p:sp>
      <p:sp>
        <p:nvSpPr>
          <p:cNvPr id="53" name="Rectangle 375"/>
          <p:cNvSpPr>
            <a:spLocks noChangeArrowheads="1"/>
          </p:cNvSpPr>
          <p:nvPr/>
        </p:nvSpPr>
        <p:spPr bwMode="auto">
          <a:xfrm>
            <a:off x="3536356" y="1292092"/>
            <a:ext cx="2161165" cy="71227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Jefe(a) de Area Acuática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1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879" y="24315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341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-76414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5 Conector recto"/>
          <p:cNvCxnSpPr>
            <a:cxnSpLocks noChangeShapeType="1"/>
          </p:cNvCxnSpPr>
          <p:nvPr/>
        </p:nvCxnSpPr>
        <p:spPr bwMode="auto">
          <a:xfrm>
            <a:off x="1202366" y="2896725"/>
            <a:ext cx="3355669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9 Conector recto"/>
          <p:cNvCxnSpPr>
            <a:cxnSpLocks noChangeShapeType="1"/>
          </p:cNvCxnSpPr>
          <p:nvPr/>
        </p:nvCxnSpPr>
        <p:spPr bwMode="auto">
          <a:xfrm>
            <a:off x="306710" y="3360463"/>
            <a:ext cx="85026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91 Conector recto"/>
          <p:cNvCxnSpPr>
            <a:cxnSpLocks noChangeShapeType="1"/>
            <a:endCxn id="24" idx="2"/>
          </p:cNvCxnSpPr>
          <p:nvPr/>
        </p:nvCxnSpPr>
        <p:spPr bwMode="auto">
          <a:xfrm flipH="1">
            <a:off x="7699697" y="3655157"/>
            <a:ext cx="814388" cy="12700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92 Conector recto"/>
          <p:cNvCxnSpPr>
            <a:cxnSpLocks noChangeShapeType="1"/>
          </p:cNvCxnSpPr>
          <p:nvPr/>
        </p:nvCxnSpPr>
        <p:spPr bwMode="auto">
          <a:xfrm>
            <a:off x="8620447" y="405933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93 Conector recto"/>
          <p:cNvCxnSpPr>
            <a:cxnSpLocks noChangeShapeType="1"/>
          </p:cNvCxnSpPr>
          <p:nvPr/>
        </p:nvCxnSpPr>
        <p:spPr bwMode="auto">
          <a:xfrm>
            <a:off x="8620447" y="458695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94 Conector recto"/>
          <p:cNvCxnSpPr>
            <a:cxnSpLocks noChangeShapeType="1"/>
          </p:cNvCxnSpPr>
          <p:nvPr/>
        </p:nvCxnSpPr>
        <p:spPr bwMode="auto">
          <a:xfrm>
            <a:off x="8620447" y="501139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95 Conector recto"/>
          <p:cNvCxnSpPr>
            <a:cxnSpLocks noChangeShapeType="1"/>
          </p:cNvCxnSpPr>
          <p:nvPr/>
        </p:nvCxnSpPr>
        <p:spPr bwMode="auto">
          <a:xfrm>
            <a:off x="8609335" y="5451698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96 Conector recto"/>
          <p:cNvCxnSpPr>
            <a:cxnSpLocks noChangeShapeType="1"/>
          </p:cNvCxnSpPr>
          <p:nvPr/>
        </p:nvCxnSpPr>
        <p:spPr bwMode="auto">
          <a:xfrm>
            <a:off x="8809360" y="3360463"/>
            <a:ext cx="11112" cy="210076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87 Conector recto"/>
          <p:cNvCxnSpPr>
            <a:cxnSpLocks noChangeShapeType="1"/>
          </p:cNvCxnSpPr>
          <p:nvPr/>
        </p:nvCxnSpPr>
        <p:spPr bwMode="auto">
          <a:xfrm>
            <a:off x="335285" y="4068862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88 Conector recto"/>
          <p:cNvCxnSpPr>
            <a:cxnSpLocks noChangeShapeType="1"/>
          </p:cNvCxnSpPr>
          <p:nvPr/>
        </p:nvCxnSpPr>
        <p:spPr bwMode="auto">
          <a:xfrm>
            <a:off x="322585" y="4586957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89 Conector recto"/>
          <p:cNvCxnSpPr>
            <a:cxnSpLocks noChangeShapeType="1"/>
          </p:cNvCxnSpPr>
          <p:nvPr/>
        </p:nvCxnSpPr>
        <p:spPr bwMode="auto">
          <a:xfrm>
            <a:off x="335285" y="5020915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90 Conector recto"/>
          <p:cNvCxnSpPr>
            <a:cxnSpLocks noChangeShapeType="1"/>
          </p:cNvCxnSpPr>
          <p:nvPr/>
        </p:nvCxnSpPr>
        <p:spPr bwMode="auto">
          <a:xfrm>
            <a:off x="330563" y="5461223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13 Conector recto"/>
          <p:cNvCxnSpPr>
            <a:cxnSpLocks noChangeShapeType="1"/>
          </p:cNvCxnSpPr>
          <p:nvPr/>
        </p:nvCxnSpPr>
        <p:spPr bwMode="auto">
          <a:xfrm flipH="1">
            <a:off x="306710" y="3360463"/>
            <a:ext cx="14287" cy="210076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2526035" y="4868515"/>
            <a:ext cx="1831975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RAUL GONZALEZ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538485" y="3467832"/>
            <a:ext cx="1835150" cy="3095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BUROCRATAS MUNICIAPALES</a:t>
            </a:r>
          </a:p>
        </p:txBody>
      </p:sp>
      <p:sp>
        <p:nvSpPr>
          <p:cNvPr id="23" name="Rectangle 339"/>
          <p:cNvSpPr>
            <a:spLocks noChangeArrowheads="1"/>
          </p:cNvSpPr>
          <p:nvPr/>
        </p:nvSpPr>
        <p:spPr bwMode="auto">
          <a:xfrm>
            <a:off x="2535560" y="3919637"/>
            <a:ext cx="1811337" cy="3159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 SANTA LUCIA</a:t>
            </a:r>
          </a:p>
        </p:txBody>
      </p:sp>
      <p:sp>
        <p:nvSpPr>
          <p:cNvPr id="24" name="Rectangle 4"/>
          <p:cNvSpPr>
            <a:spLocks noChangeArrowheads="1"/>
          </p:cNvSpPr>
          <p:nvPr/>
        </p:nvSpPr>
        <p:spPr bwMode="auto">
          <a:xfrm>
            <a:off x="6782122" y="3483707"/>
            <a:ext cx="1833563" cy="298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FILIBERTO SAGRERO</a:t>
            </a:r>
          </a:p>
        </p:txBody>
      </p:sp>
      <p:sp>
        <p:nvSpPr>
          <p:cNvPr id="25" name="Rectangle 1153"/>
          <p:cNvSpPr>
            <a:spLocks noChangeArrowheads="1"/>
          </p:cNvSpPr>
          <p:nvPr/>
        </p:nvSpPr>
        <p:spPr bwMode="auto">
          <a:xfrm>
            <a:off x="546422" y="4378995"/>
            <a:ext cx="1812925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10 DE MARZO</a:t>
            </a:r>
            <a:endParaRPr lang="es-ES" sz="1200" b="0" dirty="0">
              <a:latin typeface="Calibri" panose="020F0502020204030204" pitchFamily="34" charset="0"/>
            </a:endParaRPr>
          </a:p>
        </p:txBody>
      </p:sp>
      <p:sp>
        <p:nvSpPr>
          <p:cNvPr id="27" name="Rectangle 417"/>
          <p:cNvSpPr>
            <a:spLocks noChangeArrowheads="1"/>
          </p:cNvSpPr>
          <p:nvPr/>
        </p:nvSpPr>
        <p:spPr bwMode="auto">
          <a:xfrm>
            <a:off x="6782122" y="4863753"/>
            <a:ext cx="1833563" cy="3254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MODERNA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548010" y="3905349"/>
            <a:ext cx="1833562" cy="306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DEL MIRADOR</a:t>
            </a:r>
          </a:p>
        </p:txBody>
      </p:sp>
      <p:sp>
        <p:nvSpPr>
          <p:cNvPr id="29" name="Rectangle 1153"/>
          <p:cNvSpPr>
            <a:spLocks noChangeArrowheads="1"/>
          </p:cNvSpPr>
          <p:nvPr/>
        </p:nvSpPr>
        <p:spPr bwMode="auto">
          <a:xfrm>
            <a:off x="4854897" y="4868515"/>
            <a:ext cx="1844675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VALLE DE INFONAVIT</a:t>
            </a:r>
          </a:p>
        </p:txBody>
      </p:sp>
      <p:sp>
        <p:nvSpPr>
          <p:cNvPr id="30" name="Rectangle 311"/>
          <p:cNvSpPr>
            <a:spLocks noChangeArrowheads="1"/>
          </p:cNvSpPr>
          <p:nvPr/>
        </p:nvSpPr>
        <p:spPr bwMode="auto">
          <a:xfrm>
            <a:off x="2535560" y="4378995"/>
            <a:ext cx="1817687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UNIDAD DEPORTIVA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JESUS HINOJOSA TIJERINA</a:t>
            </a:r>
          </a:p>
        </p:txBody>
      </p:sp>
      <p:sp>
        <p:nvSpPr>
          <p:cNvPr id="31" name="Rectangle 299"/>
          <p:cNvSpPr>
            <a:spLocks noChangeArrowheads="1"/>
          </p:cNvSpPr>
          <p:nvPr/>
        </p:nvSpPr>
        <p:spPr bwMode="auto">
          <a:xfrm>
            <a:off x="4840610" y="3483707"/>
            <a:ext cx="1830387" cy="2968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VILLA ALEGRE</a:t>
            </a:r>
            <a:endParaRPr lang="es-ES" sz="1200" b="0" dirty="0">
              <a:latin typeface="Calibri" panose="020F0502020204030204" pitchFamily="34" charset="0"/>
            </a:endParaRPr>
          </a:p>
        </p:txBody>
      </p:sp>
      <p:sp>
        <p:nvSpPr>
          <p:cNvPr id="32" name="Rectangle 217"/>
          <p:cNvSpPr>
            <a:spLocks noChangeArrowheads="1"/>
          </p:cNvSpPr>
          <p:nvPr/>
        </p:nvSpPr>
        <p:spPr bwMode="auto">
          <a:xfrm>
            <a:off x="538485" y="4868515"/>
            <a:ext cx="1835150" cy="3222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PARQUE ESPAÑA</a:t>
            </a:r>
          </a:p>
        </p:txBody>
      </p:sp>
      <p:sp>
        <p:nvSpPr>
          <p:cNvPr id="33" name="Rectangle 417"/>
          <p:cNvSpPr>
            <a:spLocks noChangeArrowheads="1"/>
          </p:cNvSpPr>
          <p:nvPr/>
        </p:nvSpPr>
        <p:spPr bwMode="auto">
          <a:xfrm>
            <a:off x="4845372" y="3910112"/>
            <a:ext cx="1846263" cy="3222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SAN JORGE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4" name="Rectangle 137"/>
          <p:cNvSpPr>
            <a:spLocks noChangeArrowheads="1"/>
          </p:cNvSpPr>
          <p:nvPr/>
        </p:nvSpPr>
        <p:spPr bwMode="auto">
          <a:xfrm>
            <a:off x="6782122" y="3914874"/>
            <a:ext cx="1817688" cy="3190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BICENTENARIO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FOMERREY 113</a:t>
            </a:r>
          </a:p>
        </p:txBody>
      </p:sp>
      <p:sp>
        <p:nvSpPr>
          <p:cNvPr id="37" name="Rectangle 137"/>
          <p:cNvSpPr>
            <a:spLocks noChangeArrowheads="1"/>
          </p:cNvSpPr>
          <p:nvPr/>
        </p:nvSpPr>
        <p:spPr bwMode="auto">
          <a:xfrm>
            <a:off x="4854897" y="5348512"/>
            <a:ext cx="1862138" cy="3127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CAMINO REAL</a:t>
            </a:r>
          </a:p>
        </p:txBody>
      </p:sp>
      <p:sp>
        <p:nvSpPr>
          <p:cNvPr id="38" name="Rectangle 24"/>
          <p:cNvSpPr>
            <a:spLocks noChangeArrowheads="1"/>
          </p:cNvSpPr>
          <p:nvPr/>
        </p:nvSpPr>
        <p:spPr bwMode="auto">
          <a:xfrm>
            <a:off x="6796410" y="5359623"/>
            <a:ext cx="1831975" cy="301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LOS CAMPEONES</a:t>
            </a:r>
          </a:p>
        </p:txBody>
      </p:sp>
      <p:sp>
        <p:nvSpPr>
          <p:cNvPr id="39" name="Rectangle 64"/>
          <p:cNvSpPr>
            <a:spLocks noChangeArrowheads="1"/>
          </p:cNvSpPr>
          <p:nvPr/>
        </p:nvSpPr>
        <p:spPr bwMode="auto">
          <a:xfrm>
            <a:off x="6791647" y="4378995"/>
            <a:ext cx="1825625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BICENTENARIO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DIEGO DE MONTEMAYOR</a:t>
            </a:r>
          </a:p>
        </p:txBody>
      </p:sp>
      <p:sp>
        <p:nvSpPr>
          <p:cNvPr id="40" name="Rectangle 24"/>
          <p:cNvSpPr>
            <a:spLocks noChangeArrowheads="1"/>
          </p:cNvSpPr>
          <p:nvPr/>
        </p:nvSpPr>
        <p:spPr bwMode="auto">
          <a:xfrm>
            <a:off x="2516510" y="5351686"/>
            <a:ext cx="1831975" cy="3095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SAN BERNABE</a:t>
            </a:r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538486" y="5348511"/>
            <a:ext cx="1835150" cy="2984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POLIVALENTE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2" name="Rectangle 45"/>
          <p:cNvSpPr>
            <a:spLocks noChangeArrowheads="1"/>
          </p:cNvSpPr>
          <p:nvPr/>
        </p:nvSpPr>
        <p:spPr bwMode="auto">
          <a:xfrm>
            <a:off x="2535560" y="3475770"/>
            <a:ext cx="1816100" cy="3127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DOMO ACUATICO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43" name="Rectangle 375"/>
          <p:cNvSpPr>
            <a:spLocks noChangeArrowheads="1"/>
          </p:cNvSpPr>
          <p:nvPr/>
        </p:nvSpPr>
        <p:spPr bwMode="auto">
          <a:xfrm>
            <a:off x="1191407" y="2631882"/>
            <a:ext cx="1860843" cy="56928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Secretaria(o)  C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137"/>
          <p:cNvSpPr>
            <a:spLocks noChangeArrowheads="1"/>
          </p:cNvSpPr>
          <p:nvPr/>
        </p:nvSpPr>
        <p:spPr bwMode="auto">
          <a:xfrm>
            <a:off x="4854897" y="4378996"/>
            <a:ext cx="1830388" cy="3365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GIMNASIO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INDECO NARANJO</a:t>
            </a:r>
          </a:p>
        </p:txBody>
      </p:sp>
      <p:cxnSp>
        <p:nvCxnSpPr>
          <p:cNvPr id="45" name="87 Conector recto"/>
          <p:cNvCxnSpPr>
            <a:cxnSpLocks noChangeShapeType="1"/>
          </p:cNvCxnSpPr>
          <p:nvPr/>
        </p:nvCxnSpPr>
        <p:spPr bwMode="auto">
          <a:xfrm>
            <a:off x="322585" y="3596420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87 Conector recto"/>
          <p:cNvCxnSpPr>
            <a:cxnSpLocks noChangeShapeType="1"/>
          </p:cNvCxnSpPr>
          <p:nvPr/>
        </p:nvCxnSpPr>
        <p:spPr bwMode="auto">
          <a:xfrm>
            <a:off x="8609335" y="3642579"/>
            <a:ext cx="2000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Line 206"/>
          <p:cNvSpPr>
            <a:spLocks noChangeShapeType="1"/>
          </p:cNvSpPr>
          <p:nvPr/>
        </p:nvSpPr>
        <p:spPr bwMode="auto">
          <a:xfrm flipH="1">
            <a:off x="4596134" y="2021670"/>
            <a:ext cx="12360" cy="3495562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48" name="2 Conector recto"/>
          <p:cNvCxnSpPr>
            <a:cxnSpLocks noChangeShapeType="1"/>
            <a:stCxn id="42" idx="3"/>
            <a:endCxn id="31" idx="1"/>
          </p:cNvCxnSpPr>
          <p:nvPr/>
        </p:nvCxnSpPr>
        <p:spPr bwMode="auto">
          <a:xfrm>
            <a:off x="4351660" y="3632932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53 Conector recto"/>
          <p:cNvCxnSpPr>
            <a:cxnSpLocks noChangeShapeType="1"/>
          </p:cNvCxnSpPr>
          <p:nvPr/>
        </p:nvCxnSpPr>
        <p:spPr bwMode="auto">
          <a:xfrm>
            <a:off x="4354835" y="4081521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54 Conector recto"/>
          <p:cNvCxnSpPr>
            <a:cxnSpLocks noChangeShapeType="1"/>
          </p:cNvCxnSpPr>
          <p:nvPr/>
        </p:nvCxnSpPr>
        <p:spPr bwMode="auto">
          <a:xfrm>
            <a:off x="4354835" y="4552113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57 Conector recto"/>
          <p:cNvCxnSpPr>
            <a:cxnSpLocks noChangeShapeType="1"/>
          </p:cNvCxnSpPr>
          <p:nvPr/>
        </p:nvCxnSpPr>
        <p:spPr bwMode="auto">
          <a:xfrm>
            <a:off x="4354835" y="5039925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73 Conector recto"/>
          <p:cNvCxnSpPr>
            <a:cxnSpLocks noChangeShapeType="1"/>
          </p:cNvCxnSpPr>
          <p:nvPr/>
        </p:nvCxnSpPr>
        <p:spPr bwMode="auto">
          <a:xfrm>
            <a:off x="4354835" y="5519907"/>
            <a:ext cx="4889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" name="Rectangle 417"/>
          <p:cNvSpPr>
            <a:spLocks noChangeArrowheads="1"/>
          </p:cNvSpPr>
          <p:nvPr/>
        </p:nvSpPr>
        <p:spPr bwMode="auto">
          <a:xfrm>
            <a:off x="3358338" y="1761329"/>
            <a:ext cx="2500313" cy="7921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Coordinador(a)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de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Unidades Deportivas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4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316" y="260648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72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522" y="-14054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19 Conector recto"/>
          <p:cNvCxnSpPr>
            <a:cxnSpLocks noChangeShapeType="1"/>
          </p:cNvCxnSpPr>
          <p:nvPr/>
        </p:nvCxnSpPr>
        <p:spPr bwMode="auto">
          <a:xfrm>
            <a:off x="6546229" y="4103215"/>
            <a:ext cx="2238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4789648" y="3752023"/>
            <a:ext cx="1756582" cy="67698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>
            <a:off x="4481229" y="2242787"/>
            <a:ext cx="0" cy="14128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>
            <a:off x="2243341" y="3652473"/>
            <a:ext cx="454895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 flipH="1">
            <a:off x="2235388" y="3652474"/>
            <a:ext cx="0" cy="118068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34"/>
          <p:cNvSpPr>
            <a:spLocks noChangeShapeType="1"/>
          </p:cNvSpPr>
          <p:nvPr/>
        </p:nvSpPr>
        <p:spPr bwMode="auto">
          <a:xfrm>
            <a:off x="2221102" y="4047653"/>
            <a:ext cx="2413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35"/>
          <p:cNvSpPr>
            <a:spLocks noChangeShapeType="1"/>
          </p:cNvSpPr>
          <p:nvPr/>
        </p:nvSpPr>
        <p:spPr bwMode="auto">
          <a:xfrm flipH="1">
            <a:off x="6792292" y="3663586"/>
            <a:ext cx="0" cy="117591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37"/>
          <p:cNvSpPr>
            <a:spLocks noChangeArrowheads="1"/>
          </p:cNvSpPr>
          <p:nvPr/>
        </p:nvSpPr>
        <p:spPr bwMode="auto">
          <a:xfrm>
            <a:off x="4811672" y="4498593"/>
            <a:ext cx="1755196" cy="6992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e 138"/>
          <p:cNvSpPr>
            <a:spLocks noChangeShapeType="1"/>
          </p:cNvSpPr>
          <p:nvPr/>
        </p:nvSpPr>
        <p:spPr bwMode="auto">
          <a:xfrm>
            <a:off x="2246502" y="4833155"/>
            <a:ext cx="2270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462401" y="3750777"/>
            <a:ext cx="1775633" cy="6953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  <a:endParaRPr lang="es-MX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184116" y="2841625"/>
            <a:ext cx="1876426" cy="6778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1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2 Conector recto"/>
          <p:cNvCxnSpPr>
            <a:cxnSpLocks noChangeShapeType="1"/>
            <a:stCxn id="16" idx="3"/>
          </p:cNvCxnSpPr>
          <p:nvPr/>
        </p:nvCxnSpPr>
        <p:spPr bwMode="auto">
          <a:xfrm>
            <a:off x="4060542" y="3180557"/>
            <a:ext cx="434975" cy="7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320767" y="1908312"/>
            <a:ext cx="2349500" cy="7493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900" b="0" dirty="0"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53"/>
          <p:cNvSpPr>
            <a:spLocks noChangeArrowheads="1"/>
          </p:cNvSpPr>
          <p:nvPr/>
        </p:nvSpPr>
        <p:spPr bwMode="auto">
          <a:xfrm>
            <a:off x="2462401" y="4502187"/>
            <a:ext cx="1775633" cy="67304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Mantenimiento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19 Conector recto"/>
          <p:cNvCxnSpPr>
            <a:cxnSpLocks noChangeShapeType="1"/>
          </p:cNvCxnSpPr>
          <p:nvPr/>
        </p:nvCxnSpPr>
        <p:spPr bwMode="auto">
          <a:xfrm>
            <a:off x="6566867" y="4839505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402422" y="1565490"/>
            <a:ext cx="41576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BUROCRATAS MUNICIPALES</a:t>
            </a:r>
          </a:p>
        </p:txBody>
      </p:sp>
      <p:pic>
        <p:nvPicPr>
          <p:cNvPr id="24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242" y="332656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780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8179" y="21990"/>
            <a:ext cx="70041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51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Atención y Vinculación Ciudadana</a:t>
            </a:r>
            <a:endParaRPr lang="es-ES" sz="3500" b="1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431161" y="2140039"/>
            <a:ext cx="2592288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Director(a) de Atención  Ciudadana 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3660180" y="2997418"/>
            <a:ext cx="2000667" cy="6599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General Operativo(a) 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4727305" y="2411164"/>
            <a:ext cx="0" cy="59376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199826" y="3922494"/>
            <a:ext cx="5836571" cy="2127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4528708" y="3659095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9" name="15 Conector recto"/>
          <p:cNvCxnSpPr/>
          <p:nvPr/>
        </p:nvCxnSpPr>
        <p:spPr>
          <a:xfrm flipV="1">
            <a:off x="2051222" y="2606408"/>
            <a:ext cx="4392794" cy="1227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1" name="11 Rectángulo"/>
          <p:cNvSpPr/>
          <p:nvPr/>
        </p:nvSpPr>
        <p:spPr>
          <a:xfrm>
            <a:off x="348493" y="4181243"/>
            <a:ext cx="1191452" cy="831454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Zona Norte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45" name="23 Conector recto"/>
          <p:cNvCxnSpPr/>
          <p:nvPr/>
        </p:nvCxnSpPr>
        <p:spPr>
          <a:xfrm flipV="1">
            <a:off x="3280539" y="3940113"/>
            <a:ext cx="1" cy="25200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6" name="23 Conector recto"/>
          <p:cNvCxnSpPr/>
          <p:nvPr/>
        </p:nvCxnSpPr>
        <p:spPr>
          <a:xfrm flipV="1">
            <a:off x="1199826" y="3912692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7" name="23 Conector recto"/>
          <p:cNvCxnSpPr/>
          <p:nvPr/>
        </p:nvCxnSpPr>
        <p:spPr>
          <a:xfrm flipV="1">
            <a:off x="2214678" y="3941542"/>
            <a:ext cx="0" cy="23970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8" name="23 Conector recto"/>
          <p:cNvCxnSpPr/>
          <p:nvPr/>
        </p:nvCxnSpPr>
        <p:spPr>
          <a:xfrm flipV="1">
            <a:off x="2062582" y="2606408"/>
            <a:ext cx="0" cy="39101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9" name="23 Conector recto"/>
          <p:cNvCxnSpPr/>
          <p:nvPr/>
        </p:nvCxnSpPr>
        <p:spPr>
          <a:xfrm flipV="1">
            <a:off x="5741781" y="3951008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0" name="23 Conector recto"/>
          <p:cNvCxnSpPr/>
          <p:nvPr/>
        </p:nvCxnSpPr>
        <p:spPr>
          <a:xfrm flipV="1">
            <a:off x="4528708" y="3943765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11 Rectángulo"/>
          <p:cNvSpPr/>
          <p:nvPr/>
        </p:nvSpPr>
        <p:spPr>
          <a:xfrm>
            <a:off x="1588855" y="4186196"/>
            <a:ext cx="1131757" cy="82697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Zona </a:t>
            </a:r>
            <a:r>
              <a:rPr lang="es-MX" sz="1200" dirty="0" smtClean="0">
                <a:cs typeface="Arial" pitchFamily="34" charset="0"/>
              </a:rPr>
              <a:t>Centro </a:t>
            </a:r>
          </a:p>
        </p:txBody>
      </p:sp>
      <p:sp>
        <p:nvSpPr>
          <p:cNvPr id="54" name="11 Rectángulo"/>
          <p:cNvSpPr/>
          <p:nvPr/>
        </p:nvSpPr>
        <p:spPr>
          <a:xfrm>
            <a:off x="2802156" y="4206010"/>
            <a:ext cx="1131528" cy="95370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</a:t>
            </a:r>
            <a:r>
              <a:rPr lang="es-MX" sz="1200" dirty="0">
                <a:cs typeface="Arial" pitchFamily="34" charset="0"/>
              </a:rPr>
              <a:t>Zona </a:t>
            </a:r>
            <a:r>
              <a:rPr lang="es-MX" sz="1200" dirty="0" smtClean="0">
                <a:cs typeface="Arial" pitchFamily="34" charset="0"/>
              </a:rPr>
              <a:t>Poniente</a:t>
            </a:r>
          </a:p>
        </p:txBody>
      </p:sp>
      <p:sp>
        <p:nvSpPr>
          <p:cNvPr id="59" name="12 Rectángulo"/>
          <p:cNvSpPr/>
          <p:nvPr/>
        </p:nvSpPr>
        <p:spPr>
          <a:xfrm>
            <a:off x="1271529" y="2999807"/>
            <a:ext cx="1867938" cy="84085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Proyectos Estratégicos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65" name="11 Rectángulo"/>
          <p:cNvSpPr/>
          <p:nvPr/>
        </p:nvSpPr>
        <p:spPr>
          <a:xfrm>
            <a:off x="4015228" y="4214748"/>
            <a:ext cx="1131528" cy="79842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Mesas Directivas</a:t>
            </a:r>
          </a:p>
        </p:txBody>
      </p:sp>
      <p:sp>
        <p:nvSpPr>
          <p:cNvPr id="71" name="11 Rectángulo"/>
          <p:cNvSpPr/>
          <p:nvPr/>
        </p:nvSpPr>
        <p:spPr>
          <a:xfrm>
            <a:off x="5305236" y="4233577"/>
            <a:ext cx="1138780" cy="92614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Operativo(a) Zona Centro</a:t>
            </a:r>
          </a:p>
        </p:txBody>
      </p:sp>
      <p:sp>
        <p:nvSpPr>
          <p:cNvPr id="72" name="11 Rectángulo"/>
          <p:cNvSpPr/>
          <p:nvPr/>
        </p:nvSpPr>
        <p:spPr>
          <a:xfrm>
            <a:off x="6562693" y="4219009"/>
            <a:ext cx="1252875" cy="940708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Operativo(a) Zona Sur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77" name="23 Conector recto"/>
          <p:cNvCxnSpPr/>
          <p:nvPr/>
        </p:nvCxnSpPr>
        <p:spPr>
          <a:xfrm flipV="1">
            <a:off x="7036397" y="3937315"/>
            <a:ext cx="1" cy="275146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0" name="11 Rectángulo"/>
          <p:cNvSpPr/>
          <p:nvPr/>
        </p:nvSpPr>
        <p:spPr>
          <a:xfrm>
            <a:off x="5962661" y="2968584"/>
            <a:ext cx="2000667" cy="659937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1200" dirty="0" smtClean="0">
              <a:cs typeface="Arial" pitchFamily="34" charset="0"/>
            </a:endParaRPr>
          </a:p>
          <a:p>
            <a:pPr algn="ctr"/>
            <a:r>
              <a:rPr lang="es-MX" sz="1200" dirty="0" smtClean="0">
                <a:cs typeface="Arial" pitchFamily="34" charset="0"/>
              </a:rPr>
              <a:t>Coordinador(a) General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Vacante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1" name="23 Conector recto"/>
          <p:cNvCxnSpPr/>
          <p:nvPr/>
        </p:nvCxnSpPr>
        <p:spPr>
          <a:xfrm flipV="1">
            <a:off x="6444016" y="2608771"/>
            <a:ext cx="1" cy="359813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33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6514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482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61"/>
          <p:cNvSpPr>
            <a:spLocks noChangeShapeType="1"/>
          </p:cNvSpPr>
          <p:nvPr/>
        </p:nvSpPr>
        <p:spPr bwMode="auto">
          <a:xfrm>
            <a:off x="4494079" y="2907482"/>
            <a:ext cx="0" cy="677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68529" y="2492896"/>
            <a:ext cx="2443162" cy="7257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Auxiliar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68"/>
          <p:cNvSpPr>
            <a:spLocks noChangeArrowheads="1"/>
          </p:cNvSpPr>
          <p:nvPr/>
        </p:nvSpPr>
        <p:spPr bwMode="auto">
          <a:xfrm>
            <a:off x="4796035" y="3725634"/>
            <a:ext cx="1742271" cy="68984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A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18"/>
          <p:cNvSpPr>
            <a:spLocks noChangeShapeType="1"/>
          </p:cNvSpPr>
          <p:nvPr/>
        </p:nvSpPr>
        <p:spPr bwMode="auto">
          <a:xfrm>
            <a:off x="2306950" y="3585344"/>
            <a:ext cx="451607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2 Conector recto"/>
          <p:cNvCxnSpPr>
            <a:cxnSpLocks noChangeShapeType="1"/>
          </p:cNvCxnSpPr>
          <p:nvPr/>
        </p:nvCxnSpPr>
        <p:spPr bwMode="auto">
          <a:xfrm>
            <a:off x="2298998" y="3585344"/>
            <a:ext cx="7952" cy="49258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4 Conector recto"/>
          <p:cNvCxnSpPr>
            <a:cxnSpLocks noChangeShapeType="1"/>
          </p:cNvCxnSpPr>
          <p:nvPr/>
        </p:nvCxnSpPr>
        <p:spPr bwMode="auto">
          <a:xfrm>
            <a:off x="2298998" y="4074213"/>
            <a:ext cx="2254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4 Conector recto"/>
          <p:cNvCxnSpPr>
            <a:cxnSpLocks noChangeShapeType="1"/>
            <a:stCxn id="8" idx="3"/>
          </p:cNvCxnSpPr>
          <p:nvPr/>
        </p:nvCxnSpPr>
        <p:spPr bwMode="auto">
          <a:xfrm flipV="1">
            <a:off x="6538306" y="4070554"/>
            <a:ext cx="276780" cy="1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5 Conector recto"/>
          <p:cNvCxnSpPr>
            <a:cxnSpLocks noChangeShapeType="1"/>
          </p:cNvCxnSpPr>
          <p:nvPr/>
        </p:nvCxnSpPr>
        <p:spPr bwMode="auto">
          <a:xfrm>
            <a:off x="6823022" y="3585344"/>
            <a:ext cx="0" cy="48521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2543473" y="3730840"/>
            <a:ext cx="1742271" cy="6941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781169" y="2175846"/>
            <a:ext cx="343581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VALLE DEL MIRADOR</a:t>
            </a:r>
          </a:p>
        </p:txBody>
      </p:sp>
      <p:pic>
        <p:nvPicPr>
          <p:cNvPr id="18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6981" y="156614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060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 138"/>
          <p:cNvSpPr>
            <a:spLocks noChangeShapeType="1"/>
          </p:cNvSpPr>
          <p:nvPr/>
        </p:nvSpPr>
        <p:spPr bwMode="auto">
          <a:xfrm>
            <a:off x="2357573" y="513179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85838" y="5562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38"/>
          <p:cNvSpPr>
            <a:spLocks noChangeShapeType="1"/>
          </p:cNvSpPr>
          <p:nvPr/>
        </p:nvSpPr>
        <p:spPr bwMode="auto">
          <a:xfrm>
            <a:off x="2348048" y="436214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2 Conector recto"/>
          <p:cNvCxnSpPr>
            <a:cxnSpLocks noChangeShapeType="1"/>
          </p:cNvCxnSpPr>
          <p:nvPr/>
        </p:nvCxnSpPr>
        <p:spPr bwMode="auto">
          <a:xfrm>
            <a:off x="3885971" y="3456218"/>
            <a:ext cx="6477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Line 138"/>
          <p:cNvSpPr>
            <a:spLocks noChangeShapeType="1"/>
          </p:cNvSpPr>
          <p:nvPr/>
        </p:nvSpPr>
        <p:spPr bwMode="auto">
          <a:xfrm>
            <a:off x="6528821" y="4362141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1052"/>
          <p:cNvSpPr>
            <a:spLocks noChangeShapeType="1"/>
          </p:cNvSpPr>
          <p:nvPr/>
        </p:nvSpPr>
        <p:spPr bwMode="auto">
          <a:xfrm flipH="1">
            <a:off x="4530496" y="2384359"/>
            <a:ext cx="12700" cy="158273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099"/>
          <p:cNvSpPr>
            <a:spLocks noChangeShapeType="1"/>
          </p:cNvSpPr>
          <p:nvPr/>
        </p:nvSpPr>
        <p:spPr bwMode="auto">
          <a:xfrm>
            <a:off x="2365510" y="3965508"/>
            <a:ext cx="4404611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39"/>
          <p:cNvSpPr>
            <a:spLocks noChangeArrowheads="1"/>
          </p:cNvSpPr>
          <p:nvPr/>
        </p:nvSpPr>
        <p:spPr bwMode="auto">
          <a:xfrm>
            <a:off x="2546485" y="4059979"/>
            <a:ext cx="1744663" cy="6877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3 Conector recto"/>
          <p:cNvCxnSpPr>
            <a:cxnSpLocks noChangeShapeType="1"/>
          </p:cNvCxnSpPr>
          <p:nvPr/>
        </p:nvCxnSpPr>
        <p:spPr bwMode="auto">
          <a:xfrm>
            <a:off x="6770121" y="3965509"/>
            <a:ext cx="0" cy="39663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>
            <a:off x="2354398" y="3971859"/>
            <a:ext cx="0" cy="115914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365509" y="3094147"/>
            <a:ext cx="1710961" cy="72009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</a:p>
        </p:txBody>
      </p:sp>
      <p:sp>
        <p:nvSpPr>
          <p:cNvPr id="16" name="Rectangle 311"/>
          <p:cNvSpPr>
            <a:spLocks noChangeArrowheads="1"/>
          </p:cNvSpPr>
          <p:nvPr/>
        </p:nvSpPr>
        <p:spPr bwMode="auto">
          <a:xfrm>
            <a:off x="2546485" y="4805564"/>
            <a:ext cx="1744663" cy="650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39"/>
          <p:cNvSpPr>
            <a:spLocks noChangeArrowheads="1"/>
          </p:cNvSpPr>
          <p:nvPr/>
        </p:nvSpPr>
        <p:spPr bwMode="auto">
          <a:xfrm>
            <a:off x="4825798" y="4044104"/>
            <a:ext cx="1746075" cy="68775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200645" y="1734465"/>
            <a:ext cx="265970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10 DE MARZO</a:t>
            </a:r>
          </a:p>
        </p:txBody>
      </p:sp>
      <p:sp>
        <p:nvSpPr>
          <p:cNvPr id="20" name="Rectangle 417"/>
          <p:cNvSpPr>
            <a:spLocks noChangeArrowheads="1"/>
          </p:cNvSpPr>
          <p:nvPr/>
        </p:nvSpPr>
        <p:spPr bwMode="auto">
          <a:xfrm>
            <a:off x="3349423" y="2106626"/>
            <a:ext cx="2362200" cy="8096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Profesional Especialista </a:t>
            </a:r>
            <a:r>
              <a:rPr lang="es-MX" sz="1200" b="0" dirty="0" smtClean="0">
                <a:latin typeface="Calibri" panose="020F0502020204030204" pitchFamily="34" charset="0"/>
              </a:rPr>
              <a:t>1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23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452" y="298776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067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7504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4 Conector recto"/>
          <p:cNvCxnSpPr>
            <a:cxnSpLocks noChangeShapeType="1"/>
            <a:stCxn id="12" idx="3"/>
          </p:cNvCxnSpPr>
          <p:nvPr/>
        </p:nvCxnSpPr>
        <p:spPr bwMode="auto">
          <a:xfrm>
            <a:off x="3951660" y="3312726"/>
            <a:ext cx="50018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2 Conector recto"/>
          <p:cNvCxnSpPr>
            <a:cxnSpLocks noChangeShapeType="1"/>
            <a:stCxn id="23" idx="2"/>
          </p:cNvCxnSpPr>
          <p:nvPr/>
        </p:nvCxnSpPr>
        <p:spPr bwMode="auto">
          <a:xfrm>
            <a:off x="4444773" y="2727297"/>
            <a:ext cx="14137" cy="108841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705885" y="3965201"/>
            <a:ext cx="1790003" cy="61592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Ayudante de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2177672" y="2953157"/>
            <a:ext cx="1773988" cy="719138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10 Conector recto"/>
          <p:cNvCxnSpPr>
            <a:cxnSpLocks noChangeShapeType="1"/>
          </p:cNvCxnSpPr>
          <p:nvPr/>
        </p:nvCxnSpPr>
        <p:spPr bwMode="auto">
          <a:xfrm>
            <a:off x="1988760" y="3815707"/>
            <a:ext cx="475410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30720 Conector recto"/>
          <p:cNvCxnSpPr>
            <a:cxnSpLocks noChangeShapeType="1"/>
          </p:cNvCxnSpPr>
          <p:nvPr/>
        </p:nvCxnSpPr>
        <p:spPr bwMode="auto">
          <a:xfrm>
            <a:off x="1976060" y="3815707"/>
            <a:ext cx="0" cy="49346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66 Conector recto"/>
          <p:cNvCxnSpPr>
            <a:cxnSpLocks noChangeShapeType="1"/>
          </p:cNvCxnSpPr>
          <p:nvPr/>
        </p:nvCxnSpPr>
        <p:spPr bwMode="auto">
          <a:xfrm>
            <a:off x="1982410" y="4293096"/>
            <a:ext cx="185737" cy="0"/>
          </a:xfrm>
          <a:prstGeom prst="line">
            <a:avLst/>
          </a:prstGeom>
          <a:noFill/>
          <a:ln w="19050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6742863" y="3815707"/>
            <a:ext cx="0" cy="11974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2902230" y="1610971"/>
            <a:ext cx="30347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PARQUE ESPAÑA</a:t>
            </a:r>
          </a:p>
        </p:txBody>
      </p:sp>
      <p:sp>
        <p:nvSpPr>
          <p:cNvPr id="22" name="Rectangle 20"/>
          <p:cNvSpPr>
            <a:spLocks noChangeArrowheads="1"/>
          </p:cNvSpPr>
          <p:nvPr/>
        </p:nvSpPr>
        <p:spPr bwMode="auto">
          <a:xfrm>
            <a:off x="2177672" y="3974584"/>
            <a:ext cx="1790003" cy="66917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3" name="Rectangle 375"/>
          <p:cNvSpPr>
            <a:spLocks noChangeArrowheads="1"/>
          </p:cNvSpPr>
          <p:nvPr/>
        </p:nvSpPr>
        <p:spPr bwMode="auto">
          <a:xfrm>
            <a:off x="3347498" y="1978288"/>
            <a:ext cx="2194550" cy="749009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Deportivo(a)</a:t>
            </a:r>
          </a:p>
        </p:txBody>
      </p:sp>
      <p:cxnSp>
        <p:nvCxnSpPr>
          <p:cNvPr id="19" name="66 Conector recto"/>
          <p:cNvCxnSpPr>
            <a:cxnSpLocks noChangeShapeType="1"/>
          </p:cNvCxnSpPr>
          <p:nvPr/>
        </p:nvCxnSpPr>
        <p:spPr bwMode="auto">
          <a:xfrm>
            <a:off x="6514642" y="4293096"/>
            <a:ext cx="22822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4724638" y="4653136"/>
            <a:ext cx="1790003" cy="67220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Vigilante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66 Conector recto"/>
          <p:cNvCxnSpPr>
            <a:cxnSpLocks noChangeShapeType="1"/>
          </p:cNvCxnSpPr>
          <p:nvPr/>
        </p:nvCxnSpPr>
        <p:spPr bwMode="auto">
          <a:xfrm>
            <a:off x="6514642" y="5013176"/>
            <a:ext cx="22822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5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9998" y="24315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810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86 CuadroTexto"/>
          <p:cNvSpPr txBox="1"/>
          <p:nvPr/>
        </p:nvSpPr>
        <p:spPr>
          <a:xfrm>
            <a:off x="4110473" y="4448145"/>
            <a:ext cx="110959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V i g i l a n t e s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-29678" y="19482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17" name="Line 579"/>
          <p:cNvSpPr>
            <a:spLocks noChangeShapeType="1"/>
          </p:cNvSpPr>
          <p:nvPr/>
        </p:nvSpPr>
        <p:spPr bwMode="auto">
          <a:xfrm flipV="1">
            <a:off x="1888344" y="1340768"/>
            <a:ext cx="25923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tangle 417"/>
          <p:cNvSpPr>
            <a:spLocks noChangeArrowheads="1"/>
          </p:cNvSpPr>
          <p:nvPr/>
        </p:nvSpPr>
        <p:spPr bwMode="auto">
          <a:xfrm>
            <a:off x="1888344" y="1121266"/>
            <a:ext cx="1376888" cy="507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Auxiliar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  <a:cs typeface="Arial" panose="020B0604020202020204" pitchFamily="34" charset="0"/>
              </a:rPr>
              <a:t>Vacante 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3518775" y="692696"/>
            <a:ext cx="269894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POLIVALENTE</a:t>
            </a:r>
          </a:p>
        </p:txBody>
      </p:sp>
      <p:sp>
        <p:nvSpPr>
          <p:cNvPr id="64" name="Line 182"/>
          <p:cNvSpPr>
            <a:spLocks noChangeShapeType="1"/>
          </p:cNvSpPr>
          <p:nvPr/>
        </p:nvSpPr>
        <p:spPr bwMode="auto">
          <a:xfrm>
            <a:off x="929778" y="4770962"/>
            <a:ext cx="7152367" cy="15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66" name="Rectangle 402"/>
          <p:cNvSpPr>
            <a:spLocks noChangeArrowheads="1"/>
          </p:cNvSpPr>
          <p:nvPr/>
        </p:nvSpPr>
        <p:spPr bwMode="auto">
          <a:xfrm>
            <a:off x="5544597" y="4826456"/>
            <a:ext cx="1547683" cy="54676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7" name="Rectangle 402"/>
          <p:cNvSpPr>
            <a:spLocks noChangeArrowheads="1"/>
          </p:cNvSpPr>
          <p:nvPr/>
        </p:nvSpPr>
        <p:spPr bwMode="auto">
          <a:xfrm>
            <a:off x="7308304" y="4826457"/>
            <a:ext cx="1547683" cy="54676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8" name="Rectangle 15"/>
          <p:cNvSpPr>
            <a:spLocks noChangeArrowheads="1"/>
          </p:cNvSpPr>
          <p:nvPr/>
        </p:nvSpPr>
        <p:spPr bwMode="auto">
          <a:xfrm>
            <a:off x="6419246" y="5435896"/>
            <a:ext cx="1537130" cy="5055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69" name="Rectangle 295"/>
          <p:cNvSpPr>
            <a:spLocks noChangeArrowheads="1"/>
          </p:cNvSpPr>
          <p:nvPr/>
        </p:nvSpPr>
        <p:spPr bwMode="auto">
          <a:xfrm>
            <a:off x="2843808" y="5445224"/>
            <a:ext cx="1613959" cy="4962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1" name="Rectangle 1050"/>
          <p:cNvSpPr>
            <a:spLocks noChangeArrowheads="1"/>
          </p:cNvSpPr>
          <p:nvPr/>
        </p:nvSpPr>
        <p:spPr bwMode="auto">
          <a:xfrm>
            <a:off x="107504" y="4843125"/>
            <a:ext cx="1644548" cy="53009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3" name="Rectangle 219"/>
          <p:cNvSpPr>
            <a:spLocks noChangeArrowheads="1"/>
          </p:cNvSpPr>
          <p:nvPr/>
        </p:nvSpPr>
        <p:spPr bwMode="auto">
          <a:xfrm>
            <a:off x="4611846" y="5445224"/>
            <a:ext cx="1616338" cy="5055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4" name="Rectangle 237"/>
          <p:cNvSpPr>
            <a:spLocks noChangeArrowheads="1"/>
          </p:cNvSpPr>
          <p:nvPr/>
        </p:nvSpPr>
        <p:spPr bwMode="auto">
          <a:xfrm>
            <a:off x="3735205" y="4835187"/>
            <a:ext cx="1615149" cy="5380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5" name="Rectangle 399"/>
          <p:cNvSpPr>
            <a:spLocks noChangeArrowheads="1"/>
          </p:cNvSpPr>
          <p:nvPr/>
        </p:nvSpPr>
        <p:spPr bwMode="auto">
          <a:xfrm>
            <a:off x="1043608" y="5445224"/>
            <a:ext cx="1638528" cy="49620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76" name="Rectangle 571"/>
          <p:cNvSpPr>
            <a:spLocks noChangeArrowheads="1"/>
          </p:cNvSpPr>
          <p:nvPr/>
        </p:nvSpPr>
        <p:spPr bwMode="auto">
          <a:xfrm>
            <a:off x="1904234" y="4835187"/>
            <a:ext cx="1637325" cy="53803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Vigilante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8" name="Line 118"/>
          <p:cNvSpPr>
            <a:spLocks noChangeShapeType="1"/>
          </p:cNvSpPr>
          <p:nvPr/>
        </p:nvSpPr>
        <p:spPr bwMode="auto">
          <a:xfrm>
            <a:off x="6258827" y="2178267"/>
            <a:ext cx="27645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9" name="Line 118"/>
          <p:cNvSpPr>
            <a:spLocks noChangeShapeType="1"/>
          </p:cNvSpPr>
          <p:nvPr/>
        </p:nvSpPr>
        <p:spPr bwMode="auto">
          <a:xfrm>
            <a:off x="3263948" y="2162365"/>
            <a:ext cx="27645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e 118"/>
          <p:cNvSpPr>
            <a:spLocks noChangeShapeType="1"/>
          </p:cNvSpPr>
          <p:nvPr/>
        </p:nvSpPr>
        <p:spPr bwMode="auto">
          <a:xfrm>
            <a:off x="1655607" y="1690910"/>
            <a:ext cx="604109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3"/>
          <p:cNvSpPr>
            <a:spLocks noChangeArrowheads="1"/>
          </p:cNvSpPr>
          <p:nvPr/>
        </p:nvSpPr>
        <p:spPr bwMode="auto">
          <a:xfrm>
            <a:off x="3574056" y="1031250"/>
            <a:ext cx="2625880" cy="5681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Administrador(a) de Ligas Deportivas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45" name="4 Conector recto"/>
          <p:cNvCxnSpPr>
            <a:cxnSpLocks noChangeShapeType="1"/>
          </p:cNvCxnSpPr>
          <p:nvPr/>
        </p:nvCxnSpPr>
        <p:spPr bwMode="auto">
          <a:xfrm>
            <a:off x="6948264" y="2178267"/>
            <a:ext cx="0" cy="11974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" name="Rectangle 17"/>
          <p:cNvSpPr>
            <a:spLocks noChangeArrowheads="1"/>
          </p:cNvSpPr>
          <p:nvPr/>
        </p:nvSpPr>
        <p:spPr bwMode="auto">
          <a:xfrm>
            <a:off x="6258828" y="2966980"/>
            <a:ext cx="1358526" cy="6519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3" name="Rectangle 110"/>
          <p:cNvSpPr>
            <a:spLocks noChangeArrowheads="1"/>
          </p:cNvSpPr>
          <p:nvPr/>
        </p:nvSpPr>
        <p:spPr bwMode="auto">
          <a:xfrm>
            <a:off x="6258829" y="2252651"/>
            <a:ext cx="1358525" cy="6443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 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Deportivo(a)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49" name="4 Conector recto"/>
          <p:cNvCxnSpPr>
            <a:cxnSpLocks noChangeShapeType="1"/>
          </p:cNvCxnSpPr>
          <p:nvPr/>
        </p:nvCxnSpPr>
        <p:spPr bwMode="auto">
          <a:xfrm>
            <a:off x="8324847" y="2178267"/>
            <a:ext cx="0" cy="119746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Rectangle 12"/>
          <p:cNvSpPr>
            <a:spLocks noChangeArrowheads="1"/>
          </p:cNvSpPr>
          <p:nvPr/>
        </p:nvSpPr>
        <p:spPr bwMode="auto">
          <a:xfrm>
            <a:off x="7693973" y="2239362"/>
            <a:ext cx="1342623" cy="66087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Instructor(a)</a:t>
            </a:r>
          </a:p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 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85" name="Rectangle 417"/>
          <p:cNvSpPr>
            <a:spLocks noChangeArrowheads="1"/>
          </p:cNvSpPr>
          <p:nvPr/>
        </p:nvSpPr>
        <p:spPr bwMode="auto">
          <a:xfrm>
            <a:off x="7693973" y="2976046"/>
            <a:ext cx="1342623" cy="6430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/ 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4 Conector recto"/>
          <p:cNvCxnSpPr>
            <a:cxnSpLocks noChangeShapeType="1"/>
            <a:endCxn id="46" idx="0"/>
          </p:cNvCxnSpPr>
          <p:nvPr/>
        </p:nvCxnSpPr>
        <p:spPr bwMode="auto">
          <a:xfrm flipH="1">
            <a:off x="5375379" y="2140156"/>
            <a:ext cx="0" cy="15418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Rectangle 31"/>
          <p:cNvSpPr>
            <a:spLocks noChangeArrowheads="1"/>
          </p:cNvSpPr>
          <p:nvPr/>
        </p:nvSpPr>
        <p:spPr bwMode="auto">
          <a:xfrm>
            <a:off x="4690205" y="2233924"/>
            <a:ext cx="1347059" cy="6663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 </a:t>
            </a:r>
          </a:p>
        </p:txBody>
      </p: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4706108" y="2966980"/>
            <a:ext cx="1322395" cy="6520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6" name="Rectangle 91"/>
          <p:cNvSpPr>
            <a:spLocks noChangeArrowheads="1"/>
          </p:cNvSpPr>
          <p:nvPr/>
        </p:nvSpPr>
        <p:spPr bwMode="auto">
          <a:xfrm>
            <a:off x="4714082" y="3682033"/>
            <a:ext cx="1322593" cy="62042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cxnSp>
        <p:nvCxnSpPr>
          <p:cNvPr id="51" name="4 Conector recto"/>
          <p:cNvCxnSpPr>
            <a:cxnSpLocks noChangeShapeType="1"/>
          </p:cNvCxnSpPr>
          <p:nvPr/>
        </p:nvCxnSpPr>
        <p:spPr bwMode="auto">
          <a:xfrm flipH="1">
            <a:off x="3923928" y="2162365"/>
            <a:ext cx="0" cy="15418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Rectangle 59"/>
          <p:cNvSpPr>
            <a:spLocks noChangeArrowheads="1"/>
          </p:cNvSpPr>
          <p:nvPr/>
        </p:nvSpPr>
        <p:spPr bwMode="auto">
          <a:xfrm>
            <a:off x="3253889" y="2966980"/>
            <a:ext cx="1349225" cy="65209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38" name="Rectangle 64"/>
          <p:cNvSpPr>
            <a:spLocks noChangeArrowheads="1"/>
          </p:cNvSpPr>
          <p:nvPr/>
        </p:nvSpPr>
        <p:spPr bwMode="auto">
          <a:xfrm>
            <a:off x="3264815" y="3667024"/>
            <a:ext cx="1348062" cy="63543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Intendente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54" name="Rectangle 23"/>
          <p:cNvSpPr>
            <a:spLocks noChangeArrowheads="1"/>
          </p:cNvSpPr>
          <p:nvPr/>
        </p:nvSpPr>
        <p:spPr bwMode="auto">
          <a:xfrm>
            <a:off x="3253889" y="2237453"/>
            <a:ext cx="1357882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4 Conector recto"/>
          <p:cNvCxnSpPr>
            <a:cxnSpLocks noChangeShapeType="1"/>
          </p:cNvCxnSpPr>
          <p:nvPr/>
        </p:nvCxnSpPr>
        <p:spPr bwMode="auto">
          <a:xfrm flipH="1">
            <a:off x="2339752" y="2162365"/>
            <a:ext cx="0" cy="15418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509"/>
          <p:cNvSpPr>
            <a:spLocks noChangeArrowheads="1"/>
          </p:cNvSpPr>
          <p:nvPr/>
        </p:nvSpPr>
        <p:spPr bwMode="auto">
          <a:xfrm>
            <a:off x="1657097" y="2959539"/>
            <a:ext cx="1322081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Promotor(a) </a:t>
            </a:r>
          </a:p>
        </p:txBody>
      </p:sp>
      <p:sp>
        <p:nvSpPr>
          <p:cNvPr id="23" name="Rectangle 597"/>
          <p:cNvSpPr>
            <a:spLocks noChangeArrowheads="1"/>
          </p:cNvSpPr>
          <p:nvPr/>
        </p:nvSpPr>
        <p:spPr bwMode="auto">
          <a:xfrm>
            <a:off x="1655607" y="3682544"/>
            <a:ext cx="1323571" cy="6199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Instructor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(a)</a:t>
            </a:r>
          </a:p>
        </p:txBody>
      </p:sp>
      <p:sp>
        <p:nvSpPr>
          <p:cNvPr id="26" name="Rectangle 177"/>
          <p:cNvSpPr>
            <a:spLocks noChangeArrowheads="1"/>
          </p:cNvSpPr>
          <p:nvPr/>
        </p:nvSpPr>
        <p:spPr bwMode="auto">
          <a:xfrm>
            <a:off x="1655607" y="2237453"/>
            <a:ext cx="1323571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Mantenimiento </a:t>
            </a:r>
            <a:endParaRPr lang="es-MX" sz="1200" b="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4 Conector recto"/>
          <p:cNvCxnSpPr>
            <a:cxnSpLocks noChangeShapeType="1"/>
          </p:cNvCxnSpPr>
          <p:nvPr/>
        </p:nvCxnSpPr>
        <p:spPr bwMode="auto">
          <a:xfrm flipH="1">
            <a:off x="899592" y="2162365"/>
            <a:ext cx="0" cy="15418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567"/>
          <p:cNvSpPr>
            <a:spLocks noChangeArrowheads="1"/>
          </p:cNvSpPr>
          <p:nvPr/>
        </p:nvSpPr>
        <p:spPr bwMode="auto">
          <a:xfrm>
            <a:off x="198261" y="3682545"/>
            <a:ext cx="1354279" cy="61991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Instructor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(a)</a:t>
            </a:r>
          </a:p>
        </p:txBody>
      </p:sp>
      <p:sp>
        <p:nvSpPr>
          <p:cNvPr id="18" name="Rectangle 597"/>
          <p:cNvSpPr>
            <a:spLocks noChangeArrowheads="1"/>
          </p:cNvSpPr>
          <p:nvPr/>
        </p:nvSpPr>
        <p:spPr bwMode="auto">
          <a:xfrm>
            <a:off x="208479" y="2237452"/>
            <a:ext cx="1342026" cy="65953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Encargado(a) 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de Sección </a:t>
            </a:r>
          </a:p>
        </p:txBody>
      </p:sp>
      <p:sp>
        <p:nvSpPr>
          <p:cNvPr id="27" name="Rectangle 1128"/>
          <p:cNvSpPr>
            <a:spLocks noChangeArrowheads="1"/>
          </p:cNvSpPr>
          <p:nvPr/>
        </p:nvSpPr>
        <p:spPr bwMode="auto">
          <a:xfrm>
            <a:off x="208479" y="2956315"/>
            <a:ext cx="1344061" cy="66260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  <a:cs typeface="Arial" panose="020B0604020202020204" pitchFamily="34" charset="0"/>
              </a:rPr>
              <a:t>Secretaria / </a:t>
            </a: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55" name="Line 118"/>
          <p:cNvSpPr>
            <a:spLocks noChangeShapeType="1"/>
          </p:cNvSpPr>
          <p:nvPr/>
        </p:nvSpPr>
        <p:spPr bwMode="auto">
          <a:xfrm>
            <a:off x="198261" y="2168921"/>
            <a:ext cx="276455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6" name="Line 579"/>
          <p:cNvSpPr>
            <a:spLocks noChangeShapeType="1"/>
          </p:cNvSpPr>
          <p:nvPr/>
        </p:nvSpPr>
        <p:spPr bwMode="auto">
          <a:xfrm flipH="1">
            <a:off x="1655607" y="1715504"/>
            <a:ext cx="0" cy="44641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7" name="Line 579"/>
          <p:cNvSpPr>
            <a:spLocks noChangeShapeType="1"/>
          </p:cNvSpPr>
          <p:nvPr/>
        </p:nvSpPr>
        <p:spPr bwMode="auto">
          <a:xfrm flipH="1">
            <a:off x="4670549" y="1690909"/>
            <a:ext cx="0" cy="47100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8" name="Line 579"/>
          <p:cNvSpPr>
            <a:spLocks noChangeShapeType="1"/>
          </p:cNvSpPr>
          <p:nvPr/>
        </p:nvSpPr>
        <p:spPr bwMode="auto">
          <a:xfrm flipH="1">
            <a:off x="7693973" y="1715503"/>
            <a:ext cx="0" cy="44686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005160" y="1820057"/>
            <a:ext cx="1311256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Pista de Atletismo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86" name="85 CuadroTexto"/>
          <p:cNvSpPr txBox="1"/>
          <p:nvPr/>
        </p:nvSpPr>
        <p:spPr>
          <a:xfrm>
            <a:off x="4180748" y="1800248"/>
            <a:ext cx="93192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MX" sz="1200" dirty="0" smtClean="0">
                <a:latin typeface="Calibri" panose="020F0502020204030204" pitchFamily="34" charset="0"/>
              </a:rPr>
              <a:t>Intendentes</a:t>
            </a:r>
            <a:endParaRPr lang="es-MX" sz="1200" dirty="0">
              <a:latin typeface="Calibri" panose="020F0502020204030204" pitchFamily="34" charset="0"/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1207091" y="1803713"/>
            <a:ext cx="62388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sz="1200" dirty="0" smtClean="0">
                <a:latin typeface="Calibri" panose="020F0502020204030204" pitchFamily="34" charset="0"/>
              </a:rPr>
              <a:t>Oficina</a:t>
            </a:r>
            <a:endParaRPr lang="es-MX" sz="1200" dirty="0">
              <a:latin typeface="Calibri" panose="020F0502020204030204" pitchFamily="34" charset="0"/>
            </a:endParaRPr>
          </a:p>
        </p:txBody>
      </p:sp>
      <p:cxnSp>
        <p:nvCxnSpPr>
          <p:cNvPr id="59" name="4 Conector recto"/>
          <p:cNvCxnSpPr>
            <a:cxnSpLocks noChangeShapeType="1"/>
            <a:endCxn id="68" idx="0"/>
          </p:cNvCxnSpPr>
          <p:nvPr/>
        </p:nvCxnSpPr>
        <p:spPr bwMode="auto">
          <a:xfrm>
            <a:off x="7187811" y="4771119"/>
            <a:ext cx="0" cy="66477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" name="4 Conector recto"/>
          <p:cNvCxnSpPr>
            <a:cxnSpLocks noChangeShapeType="1"/>
            <a:endCxn id="67" idx="0"/>
          </p:cNvCxnSpPr>
          <p:nvPr/>
        </p:nvCxnSpPr>
        <p:spPr bwMode="auto">
          <a:xfrm>
            <a:off x="8082144" y="4771119"/>
            <a:ext cx="2" cy="553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" name="4 Conector recto"/>
          <p:cNvCxnSpPr>
            <a:cxnSpLocks noChangeShapeType="1"/>
          </p:cNvCxnSpPr>
          <p:nvPr/>
        </p:nvCxnSpPr>
        <p:spPr bwMode="auto">
          <a:xfrm>
            <a:off x="6313474" y="4771119"/>
            <a:ext cx="2" cy="553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4 Conector recto"/>
          <p:cNvCxnSpPr>
            <a:cxnSpLocks noChangeShapeType="1"/>
            <a:endCxn id="73" idx="0"/>
          </p:cNvCxnSpPr>
          <p:nvPr/>
        </p:nvCxnSpPr>
        <p:spPr bwMode="auto">
          <a:xfrm>
            <a:off x="5420015" y="4780290"/>
            <a:ext cx="0" cy="66493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4 Conector recto"/>
          <p:cNvCxnSpPr>
            <a:cxnSpLocks noChangeShapeType="1"/>
            <a:endCxn id="69" idx="0"/>
          </p:cNvCxnSpPr>
          <p:nvPr/>
        </p:nvCxnSpPr>
        <p:spPr bwMode="auto">
          <a:xfrm>
            <a:off x="3650787" y="4780290"/>
            <a:ext cx="1" cy="66493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4 Conector recto"/>
          <p:cNvCxnSpPr>
            <a:cxnSpLocks noChangeShapeType="1"/>
          </p:cNvCxnSpPr>
          <p:nvPr/>
        </p:nvCxnSpPr>
        <p:spPr bwMode="auto">
          <a:xfrm>
            <a:off x="4542779" y="4771118"/>
            <a:ext cx="2" cy="553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4 Conector recto"/>
          <p:cNvCxnSpPr>
            <a:cxnSpLocks noChangeShapeType="1"/>
          </p:cNvCxnSpPr>
          <p:nvPr/>
        </p:nvCxnSpPr>
        <p:spPr bwMode="auto">
          <a:xfrm>
            <a:off x="2689727" y="4773308"/>
            <a:ext cx="2" cy="5533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" name="4 Conector recto"/>
          <p:cNvCxnSpPr>
            <a:cxnSpLocks noChangeShapeType="1"/>
            <a:endCxn id="71" idx="0"/>
          </p:cNvCxnSpPr>
          <p:nvPr/>
        </p:nvCxnSpPr>
        <p:spPr bwMode="auto">
          <a:xfrm>
            <a:off x="929778" y="4771118"/>
            <a:ext cx="0" cy="7200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" name="4 Conector recto"/>
          <p:cNvCxnSpPr>
            <a:cxnSpLocks noChangeShapeType="1"/>
          </p:cNvCxnSpPr>
          <p:nvPr/>
        </p:nvCxnSpPr>
        <p:spPr bwMode="auto">
          <a:xfrm>
            <a:off x="1836803" y="4770962"/>
            <a:ext cx="1" cy="664934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5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246" y="262633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619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ine 138"/>
          <p:cNvSpPr>
            <a:spLocks noChangeShapeType="1"/>
          </p:cNvSpPr>
          <p:nvPr/>
        </p:nvSpPr>
        <p:spPr bwMode="auto">
          <a:xfrm>
            <a:off x="3750115" y="4856248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0" y="-380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7469274" y="4108450"/>
            <a:ext cx="304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9" name="Line 138"/>
          <p:cNvSpPr>
            <a:spLocks noChangeShapeType="1"/>
          </p:cNvSpPr>
          <p:nvPr/>
        </p:nvSpPr>
        <p:spPr bwMode="auto">
          <a:xfrm>
            <a:off x="3731454" y="4106863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74"/>
          <p:cNvSpPr>
            <a:spLocks noChangeShapeType="1"/>
          </p:cNvSpPr>
          <p:nvPr/>
        </p:nvSpPr>
        <p:spPr bwMode="auto">
          <a:xfrm flipV="1">
            <a:off x="1739533" y="4865688"/>
            <a:ext cx="231775" cy="568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13" name="3 Conector recto"/>
          <p:cNvCxnSpPr>
            <a:cxnSpLocks noChangeShapeType="1"/>
          </p:cNvCxnSpPr>
          <p:nvPr/>
        </p:nvCxnSpPr>
        <p:spPr bwMode="auto">
          <a:xfrm flipV="1">
            <a:off x="3722688" y="3135569"/>
            <a:ext cx="9937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Line 2"/>
          <p:cNvSpPr>
            <a:spLocks noChangeShapeType="1"/>
          </p:cNvSpPr>
          <p:nvPr/>
        </p:nvSpPr>
        <p:spPr bwMode="auto">
          <a:xfrm>
            <a:off x="4716463" y="2205038"/>
            <a:ext cx="7937" cy="13938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3880939" y="4523171"/>
            <a:ext cx="1676912" cy="70998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  </a:t>
            </a:r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1739533" y="404177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1739533" y="3608386"/>
            <a:ext cx="6034541" cy="1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0" name="Rectangle 72"/>
          <p:cNvSpPr>
            <a:spLocks noChangeArrowheads="1"/>
          </p:cNvSpPr>
          <p:nvPr/>
        </p:nvSpPr>
        <p:spPr bwMode="auto">
          <a:xfrm>
            <a:off x="3874330" y="3721100"/>
            <a:ext cx="1691530" cy="7064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1" name="Rectangle 73"/>
          <p:cNvSpPr>
            <a:spLocks noChangeArrowheads="1"/>
          </p:cNvSpPr>
          <p:nvPr/>
        </p:nvSpPr>
        <p:spPr bwMode="auto">
          <a:xfrm>
            <a:off x="1876058" y="4495800"/>
            <a:ext cx="1733435" cy="71992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2" name="Rectangle 393"/>
          <p:cNvSpPr>
            <a:spLocks noChangeArrowheads="1"/>
          </p:cNvSpPr>
          <p:nvPr/>
        </p:nvSpPr>
        <p:spPr bwMode="auto">
          <a:xfrm>
            <a:off x="5891071" y="3725167"/>
            <a:ext cx="1664354" cy="7064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 </a:t>
            </a: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1872883" y="3687763"/>
            <a:ext cx="1721043" cy="7096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</a:p>
        </p:txBody>
      </p:sp>
      <p:sp>
        <p:nvSpPr>
          <p:cNvPr id="25" name="Rectangle 602"/>
          <p:cNvSpPr>
            <a:spLocks noChangeArrowheads="1"/>
          </p:cNvSpPr>
          <p:nvPr/>
        </p:nvSpPr>
        <p:spPr bwMode="auto">
          <a:xfrm>
            <a:off x="2091193" y="2826899"/>
            <a:ext cx="1768020" cy="65861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 </a:t>
            </a:r>
            <a:r>
              <a:rPr lang="es-MX" sz="1200" b="0" dirty="0">
                <a:latin typeface="Calibri" panose="020F0502020204030204" pitchFamily="34" charset="0"/>
              </a:rPr>
              <a:t>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28" name="2 Conector recto"/>
          <p:cNvCxnSpPr>
            <a:cxnSpLocks noChangeShapeType="1"/>
          </p:cNvCxnSpPr>
          <p:nvPr/>
        </p:nvCxnSpPr>
        <p:spPr bwMode="auto">
          <a:xfrm>
            <a:off x="3736900" y="3617913"/>
            <a:ext cx="0" cy="123833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9 Conector recto"/>
          <p:cNvCxnSpPr>
            <a:cxnSpLocks noChangeShapeType="1"/>
          </p:cNvCxnSpPr>
          <p:nvPr/>
        </p:nvCxnSpPr>
        <p:spPr bwMode="auto">
          <a:xfrm>
            <a:off x="7774074" y="3622675"/>
            <a:ext cx="0" cy="484188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Rectangle 137"/>
          <p:cNvSpPr>
            <a:spLocks noChangeArrowheads="1"/>
          </p:cNvSpPr>
          <p:nvPr/>
        </p:nvSpPr>
        <p:spPr bwMode="auto">
          <a:xfrm>
            <a:off x="3588088" y="1794402"/>
            <a:ext cx="2240210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1" name="58 CuadroTexto"/>
          <p:cNvSpPr txBox="1">
            <a:spLocks noChangeArrowheads="1"/>
          </p:cNvSpPr>
          <p:nvPr/>
        </p:nvSpPr>
        <p:spPr bwMode="auto">
          <a:xfrm>
            <a:off x="2517372" y="1460799"/>
            <a:ext cx="43427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VALLE SANTA LUCIA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>
            <a:off x="1737946" y="3608388"/>
            <a:ext cx="0" cy="12398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pic>
        <p:nvPicPr>
          <p:cNvPr id="27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903" y="23935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209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313"/>
          <p:cNvSpPr>
            <a:spLocks noChangeShapeType="1"/>
          </p:cNvSpPr>
          <p:nvPr/>
        </p:nvSpPr>
        <p:spPr bwMode="auto">
          <a:xfrm>
            <a:off x="1342572" y="3470668"/>
            <a:ext cx="0" cy="198684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Line 201"/>
          <p:cNvSpPr>
            <a:spLocks noChangeShapeType="1"/>
          </p:cNvSpPr>
          <p:nvPr/>
        </p:nvSpPr>
        <p:spPr bwMode="auto">
          <a:xfrm>
            <a:off x="1347334" y="388429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Line 201"/>
          <p:cNvSpPr>
            <a:spLocks noChangeShapeType="1"/>
          </p:cNvSpPr>
          <p:nvPr/>
        </p:nvSpPr>
        <p:spPr bwMode="auto">
          <a:xfrm>
            <a:off x="1348922" y="471614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Line 201"/>
          <p:cNvSpPr>
            <a:spLocks noChangeShapeType="1"/>
          </p:cNvSpPr>
          <p:nvPr/>
        </p:nvSpPr>
        <p:spPr bwMode="auto">
          <a:xfrm>
            <a:off x="1334635" y="5470609"/>
            <a:ext cx="263524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785" y="-2256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40"/>
          <p:cNvSpPr>
            <a:spLocks noChangeShapeType="1"/>
          </p:cNvSpPr>
          <p:nvPr/>
        </p:nvSpPr>
        <p:spPr bwMode="auto">
          <a:xfrm>
            <a:off x="2968153" y="2910483"/>
            <a:ext cx="2181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892409" y="2623146"/>
            <a:ext cx="1888543" cy="646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Secretaria(o) </a:t>
            </a:r>
            <a:r>
              <a:rPr lang="es-MX" sz="1200" b="0" dirty="0">
                <a:latin typeface="Calibri" panose="020F0502020204030204" pitchFamily="34" charset="0"/>
              </a:rPr>
              <a:t>/ E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8" name="Rectangle 29"/>
          <p:cNvSpPr>
            <a:spLocks noChangeArrowheads="1"/>
          </p:cNvSpPr>
          <p:nvPr/>
        </p:nvSpPr>
        <p:spPr bwMode="auto">
          <a:xfrm>
            <a:off x="1491595" y="4330386"/>
            <a:ext cx="1684652" cy="687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Vigilante </a:t>
            </a:r>
          </a:p>
        </p:txBody>
      </p:sp>
      <p:sp>
        <p:nvSpPr>
          <p:cNvPr id="9" name="Rectangle 53"/>
          <p:cNvSpPr>
            <a:spLocks noChangeArrowheads="1"/>
          </p:cNvSpPr>
          <p:nvPr/>
        </p:nvSpPr>
        <p:spPr bwMode="auto">
          <a:xfrm>
            <a:off x="1491595" y="3593786"/>
            <a:ext cx="1669488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Rectangle 203"/>
          <p:cNvSpPr>
            <a:spLocks noChangeArrowheads="1"/>
          </p:cNvSpPr>
          <p:nvPr/>
        </p:nvSpPr>
        <p:spPr bwMode="auto">
          <a:xfrm>
            <a:off x="1478894" y="5095561"/>
            <a:ext cx="1688788" cy="6556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" name="Line 249"/>
          <p:cNvSpPr>
            <a:spLocks noChangeShapeType="1"/>
          </p:cNvSpPr>
          <p:nvPr/>
        </p:nvSpPr>
        <p:spPr bwMode="auto">
          <a:xfrm>
            <a:off x="4428653" y="2057780"/>
            <a:ext cx="0" cy="14065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3" name="Line 314"/>
          <p:cNvSpPr>
            <a:spLocks noChangeShapeType="1"/>
          </p:cNvSpPr>
          <p:nvPr/>
        </p:nvSpPr>
        <p:spPr bwMode="auto">
          <a:xfrm flipV="1">
            <a:off x="1342572" y="3464304"/>
            <a:ext cx="6072379" cy="63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3314228" y="1700808"/>
            <a:ext cx="2244725" cy="8207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  <a:r>
              <a:rPr lang="es-MX" sz="1200" b="0" dirty="0" smtClean="0">
                <a:latin typeface="Calibri" panose="020F0502020204030204" pitchFamily="34" charset="0"/>
              </a:rPr>
              <a:t>Administrativo(a)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Line 138"/>
          <p:cNvSpPr>
            <a:spLocks noChangeShapeType="1"/>
          </p:cNvSpPr>
          <p:nvPr/>
        </p:nvSpPr>
        <p:spPr bwMode="auto">
          <a:xfrm>
            <a:off x="3400263" y="4664963"/>
            <a:ext cx="27146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19" name="2 Conector recto"/>
          <p:cNvCxnSpPr>
            <a:cxnSpLocks noChangeShapeType="1"/>
          </p:cNvCxnSpPr>
          <p:nvPr/>
        </p:nvCxnSpPr>
        <p:spPr bwMode="auto">
          <a:xfrm>
            <a:off x="7419713" y="3470668"/>
            <a:ext cx="0" cy="120341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4 Conector recto"/>
          <p:cNvCxnSpPr>
            <a:cxnSpLocks noChangeShapeType="1"/>
          </p:cNvCxnSpPr>
          <p:nvPr/>
        </p:nvCxnSpPr>
        <p:spPr bwMode="auto">
          <a:xfrm>
            <a:off x="7132376" y="4000186"/>
            <a:ext cx="2873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Line 138"/>
          <p:cNvSpPr>
            <a:spLocks noChangeShapeType="1"/>
          </p:cNvSpPr>
          <p:nvPr/>
        </p:nvSpPr>
        <p:spPr bwMode="auto">
          <a:xfrm>
            <a:off x="3414551" y="5446013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3565309" y="5096763"/>
            <a:ext cx="1733910" cy="6508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5526176" y="3593786"/>
            <a:ext cx="1712697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3565310" y="4326825"/>
            <a:ext cx="1724804" cy="6873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Soldador(a) </a:t>
            </a:r>
          </a:p>
        </p:txBody>
      </p:sp>
      <p:sp>
        <p:nvSpPr>
          <p:cNvPr id="25" name="Rectangle 417"/>
          <p:cNvSpPr>
            <a:spLocks noChangeArrowheads="1"/>
          </p:cNvSpPr>
          <p:nvPr/>
        </p:nvSpPr>
        <p:spPr bwMode="auto">
          <a:xfrm>
            <a:off x="5149377" y="2623146"/>
            <a:ext cx="1967039" cy="6461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</a:t>
            </a:r>
          </a:p>
        </p:txBody>
      </p:sp>
      <p:cxnSp>
        <p:nvCxnSpPr>
          <p:cNvPr id="26" name="2 Conector recto"/>
          <p:cNvCxnSpPr>
            <a:cxnSpLocks noChangeShapeType="1"/>
          </p:cNvCxnSpPr>
          <p:nvPr/>
        </p:nvCxnSpPr>
        <p:spPr bwMode="auto">
          <a:xfrm>
            <a:off x="3400263" y="3470668"/>
            <a:ext cx="0" cy="196144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7164126" y="4681224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5525594" y="4330386"/>
            <a:ext cx="1708517" cy="7651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charset="0"/>
              </a:rPr>
              <a:t>Promotor(a)</a:t>
            </a:r>
            <a:endParaRPr lang="es-MX" altLang="es-MX" sz="1200" b="0" dirty="0">
              <a:solidFill>
                <a:schemeClr val="tx1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29" name="58 CuadroTexto"/>
          <p:cNvSpPr txBox="1">
            <a:spLocks noChangeArrowheads="1"/>
          </p:cNvSpPr>
          <p:nvPr/>
        </p:nvSpPr>
        <p:spPr bwMode="auto">
          <a:xfrm>
            <a:off x="1926424" y="1374219"/>
            <a:ext cx="50481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JESUS HINOJOSA TIJERINA</a:t>
            </a:r>
          </a:p>
        </p:txBody>
      </p:sp>
      <p:cxnSp>
        <p:nvCxnSpPr>
          <p:cNvPr id="30" name="17 Conector recto"/>
          <p:cNvCxnSpPr>
            <a:cxnSpLocks noChangeShapeType="1"/>
          </p:cNvCxnSpPr>
          <p:nvPr/>
        </p:nvCxnSpPr>
        <p:spPr bwMode="auto">
          <a:xfrm flipV="1">
            <a:off x="3414590" y="3884299"/>
            <a:ext cx="1239838" cy="4048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ectangle 61"/>
          <p:cNvSpPr>
            <a:spLocks noChangeArrowheads="1"/>
          </p:cNvSpPr>
          <p:nvPr/>
        </p:nvSpPr>
        <p:spPr bwMode="auto">
          <a:xfrm>
            <a:off x="3565309" y="3593787"/>
            <a:ext cx="1730258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34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730" y="220588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140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Line 180"/>
          <p:cNvSpPr>
            <a:spLocks noChangeShapeType="1"/>
          </p:cNvSpPr>
          <p:nvPr/>
        </p:nvSpPr>
        <p:spPr bwMode="auto">
          <a:xfrm>
            <a:off x="7033793" y="4894118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1" name="Line 180"/>
          <p:cNvSpPr>
            <a:spLocks noChangeShapeType="1"/>
          </p:cNvSpPr>
          <p:nvPr/>
        </p:nvSpPr>
        <p:spPr bwMode="auto">
          <a:xfrm>
            <a:off x="7052768" y="4235383"/>
            <a:ext cx="274638" cy="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26" name="Rectangle 123"/>
          <p:cNvSpPr>
            <a:spLocks noChangeArrowheads="1"/>
          </p:cNvSpPr>
          <p:nvPr/>
        </p:nvSpPr>
        <p:spPr bwMode="auto">
          <a:xfrm>
            <a:off x="5528833" y="3829209"/>
            <a:ext cx="1663460" cy="64770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0" y="-2610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80"/>
          <p:cNvSpPr>
            <a:spLocks noChangeShapeType="1"/>
          </p:cNvSpPr>
          <p:nvPr/>
        </p:nvSpPr>
        <p:spPr bwMode="auto">
          <a:xfrm>
            <a:off x="3486713" y="4922649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7" name="Line 100"/>
          <p:cNvSpPr>
            <a:spLocks noChangeShapeType="1"/>
          </p:cNvSpPr>
          <p:nvPr/>
        </p:nvSpPr>
        <p:spPr bwMode="auto">
          <a:xfrm flipH="1">
            <a:off x="2998599" y="3009325"/>
            <a:ext cx="1447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161"/>
          <p:cNvSpPr>
            <a:spLocks noChangeShapeType="1"/>
          </p:cNvSpPr>
          <p:nvPr/>
        </p:nvSpPr>
        <p:spPr bwMode="auto">
          <a:xfrm>
            <a:off x="4452749" y="2664838"/>
            <a:ext cx="4762" cy="9747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2210463" y="2842638"/>
            <a:ext cx="1848586" cy="6556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3" name="Line 101"/>
          <p:cNvSpPr>
            <a:spLocks noChangeShapeType="1"/>
          </p:cNvSpPr>
          <p:nvPr/>
        </p:nvSpPr>
        <p:spPr bwMode="auto">
          <a:xfrm>
            <a:off x="1547664" y="3667773"/>
            <a:ext cx="0" cy="122666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Line 102"/>
          <p:cNvSpPr>
            <a:spLocks noChangeShapeType="1"/>
          </p:cNvSpPr>
          <p:nvPr/>
        </p:nvSpPr>
        <p:spPr bwMode="auto">
          <a:xfrm>
            <a:off x="1547664" y="416484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Line 103"/>
          <p:cNvSpPr>
            <a:spLocks noChangeShapeType="1"/>
          </p:cNvSpPr>
          <p:nvPr/>
        </p:nvSpPr>
        <p:spPr bwMode="auto">
          <a:xfrm>
            <a:off x="1547664" y="4907795"/>
            <a:ext cx="228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6" name="Line 151"/>
          <p:cNvSpPr>
            <a:spLocks noChangeShapeType="1"/>
          </p:cNvSpPr>
          <p:nvPr/>
        </p:nvSpPr>
        <p:spPr bwMode="auto">
          <a:xfrm flipV="1">
            <a:off x="1547665" y="3639563"/>
            <a:ext cx="5779742" cy="1590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>
              <a:latin typeface="Calibri" panose="020F0502020204030204" pitchFamily="34" charset="0"/>
            </a:endParaRPr>
          </a:p>
        </p:txBody>
      </p:sp>
      <p:sp>
        <p:nvSpPr>
          <p:cNvPr id="18" name="Rectangle 171"/>
          <p:cNvSpPr>
            <a:spLocks noChangeArrowheads="1"/>
          </p:cNvSpPr>
          <p:nvPr/>
        </p:nvSpPr>
        <p:spPr bwMode="auto">
          <a:xfrm>
            <a:off x="5536719" y="4561120"/>
            <a:ext cx="1656686" cy="66599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0" name="Line 175"/>
          <p:cNvSpPr>
            <a:spLocks noChangeShapeType="1"/>
          </p:cNvSpPr>
          <p:nvPr/>
        </p:nvSpPr>
        <p:spPr bwMode="auto">
          <a:xfrm>
            <a:off x="3486713" y="4182874"/>
            <a:ext cx="266700" cy="15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22" name="Rectangle 27"/>
          <p:cNvSpPr>
            <a:spLocks noChangeArrowheads="1"/>
          </p:cNvSpPr>
          <p:nvPr/>
        </p:nvSpPr>
        <p:spPr bwMode="auto">
          <a:xfrm>
            <a:off x="1676062" y="3844170"/>
            <a:ext cx="1678066" cy="647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Rectangle 3"/>
          <p:cNvSpPr>
            <a:spLocks noChangeArrowheads="1"/>
          </p:cNvSpPr>
          <p:nvPr/>
        </p:nvSpPr>
        <p:spPr bwMode="auto">
          <a:xfrm>
            <a:off x="3336736" y="1892410"/>
            <a:ext cx="2241550" cy="84069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Profesional </a:t>
            </a:r>
            <a:r>
              <a:rPr lang="es-MX" sz="1200" b="0" dirty="0">
                <a:latin typeface="Calibri" panose="020F0502020204030204" pitchFamily="34" charset="0"/>
              </a:rPr>
              <a:t>Especialista No. 1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5" name="Rectangle 107"/>
          <p:cNvSpPr>
            <a:spLocks noChangeArrowheads="1"/>
          </p:cNvSpPr>
          <p:nvPr/>
        </p:nvSpPr>
        <p:spPr bwMode="auto">
          <a:xfrm>
            <a:off x="3610336" y="3832781"/>
            <a:ext cx="1704437" cy="65908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423660" y="1583105"/>
            <a:ext cx="401488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UNIDAD </a:t>
            </a:r>
            <a:r>
              <a:rPr lang="es-MX" altLang="es-MX" sz="16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DEPORTIVA </a:t>
            </a:r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RAUL GONZALEZ</a:t>
            </a:r>
          </a:p>
        </p:txBody>
      </p:sp>
      <p:sp>
        <p:nvSpPr>
          <p:cNvPr id="29" name="Rectangle 469"/>
          <p:cNvSpPr>
            <a:spLocks noChangeArrowheads="1"/>
          </p:cNvSpPr>
          <p:nvPr/>
        </p:nvSpPr>
        <p:spPr bwMode="auto">
          <a:xfrm>
            <a:off x="3610336" y="4579417"/>
            <a:ext cx="1681245" cy="647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30" name="Line 101"/>
          <p:cNvSpPr>
            <a:spLocks noChangeShapeType="1"/>
          </p:cNvSpPr>
          <p:nvPr/>
        </p:nvSpPr>
        <p:spPr bwMode="auto">
          <a:xfrm>
            <a:off x="3489171" y="3667773"/>
            <a:ext cx="0" cy="125487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31" name="Line 101"/>
          <p:cNvSpPr>
            <a:spLocks noChangeShapeType="1"/>
          </p:cNvSpPr>
          <p:nvPr/>
        </p:nvSpPr>
        <p:spPr bwMode="auto">
          <a:xfrm>
            <a:off x="7327406" y="3648844"/>
            <a:ext cx="0" cy="124527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32" name="Rectangle 192"/>
          <p:cNvSpPr>
            <a:spLocks noChangeArrowheads="1"/>
          </p:cNvSpPr>
          <p:nvPr/>
        </p:nvSpPr>
        <p:spPr bwMode="auto">
          <a:xfrm>
            <a:off x="1661964" y="4579417"/>
            <a:ext cx="1692164" cy="67107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35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542" y="217046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20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ne 124"/>
          <p:cNvSpPr>
            <a:spLocks noChangeShapeType="1"/>
          </p:cNvSpPr>
          <p:nvPr/>
        </p:nvSpPr>
        <p:spPr bwMode="auto">
          <a:xfrm>
            <a:off x="6207660" y="5106129"/>
            <a:ext cx="3619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7" name="Line 155"/>
          <p:cNvSpPr>
            <a:spLocks noChangeShapeType="1"/>
          </p:cNvSpPr>
          <p:nvPr/>
        </p:nvSpPr>
        <p:spPr bwMode="auto">
          <a:xfrm>
            <a:off x="2313163" y="5125687"/>
            <a:ext cx="2936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73632" y="-2140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80"/>
          <p:cNvSpPr>
            <a:spLocks noChangeShapeType="1"/>
          </p:cNvSpPr>
          <p:nvPr/>
        </p:nvSpPr>
        <p:spPr bwMode="auto">
          <a:xfrm>
            <a:off x="6568292" y="3735267"/>
            <a:ext cx="0" cy="137086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124"/>
          <p:cNvSpPr>
            <a:spLocks noChangeShapeType="1"/>
          </p:cNvSpPr>
          <p:nvPr/>
        </p:nvSpPr>
        <p:spPr bwMode="auto">
          <a:xfrm>
            <a:off x="6214280" y="4246090"/>
            <a:ext cx="36195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Line 76"/>
          <p:cNvSpPr>
            <a:spLocks noChangeShapeType="1"/>
          </p:cNvSpPr>
          <p:nvPr/>
        </p:nvSpPr>
        <p:spPr bwMode="auto">
          <a:xfrm flipH="1">
            <a:off x="4460565" y="2273192"/>
            <a:ext cx="6350" cy="14573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540177" y="3855802"/>
            <a:ext cx="1748372" cy="7559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303638" y="3730517"/>
            <a:ext cx="4264654" cy="1574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Line 69"/>
          <p:cNvSpPr>
            <a:spLocks noChangeShapeType="1"/>
          </p:cNvSpPr>
          <p:nvPr/>
        </p:nvSpPr>
        <p:spPr bwMode="auto">
          <a:xfrm>
            <a:off x="2298876" y="3732092"/>
            <a:ext cx="0" cy="1393596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2" name="Line 87"/>
          <p:cNvSpPr>
            <a:spLocks noChangeShapeType="1"/>
          </p:cNvSpPr>
          <p:nvPr/>
        </p:nvSpPr>
        <p:spPr bwMode="auto">
          <a:xfrm>
            <a:off x="2302051" y="4247799"/>
            <a:ext cx="2508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540176" y="2846374"/>
            <a:ext cx="1655276" cy="7302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Secretaria(o) </a:t>
            </a:r>
            <a:r>
              <a:rPr lang="es-MX" sz="1200" b="0" dirty="0">
                <a:latin typeface="Calibri" panose="020F0502020204030204" pitchFamily="34" charset="0"/>
              </a:rPr>
              <a:t>/ E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15" name="2 Conector recto"/>
          <p:cNvCxnSpPr>
            <a:cxnSpLocks noChangeShapeType="1"/>
            <a:stCxn id="14" idx="3"/>
          </p:cNvCxnSpPr>
          <p:nvPr/>
        </p:nvCxnSpPr>
        <p:spPr bwMode="auto">
          <a:xfrm>
            <a:off x="4195452" y="3211499"/>
            <a:ext cx="277813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3352490" y="1892410"/>
            <a:ext cx="2241550" cy="85124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Profesional </a:t>
            </a:r>
            <a:r>
              <a:rPr lang="es-MX" sz="1200" b="0" dirty="0">
                <a:latin typeface="Calibri" panose="020F0502020204030204" pitchFamily="34" charset="0"/>
              </a:rPr>
              <a:t>Especialista No. 1</a:t>
            </a: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46"/>
          <p:cNvSpPr>
            <a:spLocks noChangeArrowheads="1"/>
          </p:cNvSpPr>
          <p:nvPr/>
        </p:nvSpPr>
        <p:spPr bwMode="auto">
          <a:xfrm>
            <a:off x="2540176" y="4728018"/>
            <a:ext cx="1679099" cy="72194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676138" y="4693967"/>
            <a:ext cx="1687224" cy="75599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Cajero(a)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1" name="58 CuadroTexto"/>
          <p:cNvSpPr txBox="1">
            <a:spLocks noChangeArrowheads="1"/>
          </p:cNvSpPr>
          <p:nvPr/>
        </p:nvSpPr>
        <p:spPr bwMode="auto">
          <a:xfrm>
            <a:off x="3239806" y="1525252"/>
            <a:ext cx="235423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SAN BERNABE</a:t>
            </a: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4676138" y="3909065"/>
            <a:ext cx="1663460" cy="66198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25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2938" y="22175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489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341" y="-2042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8" name="Line 232"/>
          <p:cNvSpPr>
            <a:spLocks noChangeShapeType="1"/>
          </p:cNvSpPr>
          <p:nvPr/>
        </p:nvSpPr>
        <p:spPr bwMode="auto">
          <a:xfrm flipV="1">
            <a:off x="5888464" y="4576915"/>
            <a:ext cx="295275" cy="400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9" name="Line 238"/>
          <p:cNvSpPr>
            <a:spLocks noChangeShapeType="1"/>
          </p:cNvSpPr>
          <p:nvPr/>
        </p:nvSpPr>
        <p:spPr bwMode="auto">
          <a:xfrm>
            <a:off x="4170363" y="2091870"/>
            <a:ext cx="0" cy="1458411"/>
          </a:xfrm>
          <a:prstGeom prst="line">
            <a:avLst/>
          </a:prstGeom>
          <a:noFill/>
          <a:ln w="28575" cap="sq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366416" y="3643660"/>
            <a:ext cx="1672842" cy="56701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r>
              <a:rPr lang="es-MX" sz="1200" dirty="0" smtClean="0"/>
              <a:t> </a:t>
            </a:r>
            <a:r>
              <a:rPr lang="es-MX" sz="1200" b="0" dirty="0" smtClean="0"/>
              <a:t>Sección </a:t>
            </a:r>
          </a:p>
        </p:txBody>
      </p:sp>
      <p:sp>
        <p:nvSpPr>
          <p:cNvPr id="12" name="Line 82"/>
          <p:cNvSpPr>
            <a:spLocks noChangeShapeType="1"/>
          </p:cNvSpPr>
          <p:nvPr/>
        </p:nvSpPr>
        <p:spPr bwMode="auto">
          <a:xfrm>
            <a:off x="6031339" y="3895829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3" name="Line 112"/>
          <p:cNvSpPr>
            <a:spLocks noChangeShapeType="1"/>
          </p:cNvSpPr>
          <p:nvPr/>
        </p:nvSpPr>
        <p:spPr bwMode="auto">
          <a:xfrm>
            <a:off x="2813050" y="3138753"/>
            <a:ext cx="135731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4" name="Line 114"/>
          <p:cNvSpPr>
            <a:spLocks noChangeShapeType="1"/>
          </p:cNvSpPr>
          <p:nvPr/>
        </p:nvSpPr>
        <p:spPr bwMode="auto">
          <a:xfrm flipH="1">
            <a:off x="2166390" y="3566129"/>
            <a:ext cx="14300" cy="103904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5" name="Line 118"/>
          <p:cNvSpPr>
            <a:spLocks noChangeShapeType="1"/>
          </p:cNvSpPr>
          <p:nvPr/>
        </p:nvSpPr>
        <p:spPr bwMode="auto">
          <a:xfrm>
            <a:off x="2172740" y="4605171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16" name="Rectangle 161"/>
          <p:cNvSpPr>
            <a:spLocks noChangeArrowheads="1"/>
          </p:cNvSpPr>
          <p:nvPr/>
        </p:nvSpPr>
        <p:spPr bwMode="auto">
          <a:xfrm>
            <a:off x="2350541" y="4289394"/>
            <a:ext cx="1699607" cy="578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Intendente</a:t>
            </a:r>
            <a:endParaRPr lang="es-MX" sz="1200" b="0" dirty="0"/>
          </a:p>
        </p:txBody>
      </p:sp>
      <p:sp>
        <p:nvSpPr>
          <p:cNvPr id="19" name="Line 231"/>
          <p:cNvSpPr>
            <a:spLocks noChangeShapeType="1"/>
          </p:cNvSpPr>
          <p:nvPr/>
        </p:nvSpPr>
        <p:spPr bwMode="auto">
          <a:xfrm flipH="1">
            <a:off x="6190089" y="3561393"/>
            <a:ext cx="15876" cy="1009309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0" name="Rectangle 236"/>
          <p:cNvSpPr>
            <a:spLocks noChangeArrowheads="1"/>
          </p:cNvSpPr>
          <p:nvPr/>
        </p:nvSpPr>
        <p:spPr bwMode="auto">
          <a:xfrm>
            <a:off x="4388310" y="3643660"/>
            <a:ext cx="1647791" cy="55355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Vigilante</a:t>
            </a:r>
            <a:endParaRPr lang="es-MX" sz="1200" b="0" dirty="0"/>
          </a:p>
        </p:txBody>
      </p:sp>
      <p:sp>
        <p:nvSpPr>
          <p:cNvPr id="21" name="Line 271"/>
          <p:cNvSpPr>
            <a:spLocks noChangeShapeType="1"/>
          </p:cNvSpPr>
          <p:nvPr/>
        </p:nvSpPr>
        <p:spPr bwMode="auto">
          <a:xfrm flipV="1">
            <a:off x="2181471" y="3558218"/>
            <a:ext cx="4019731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2" name="Rectangle 34"/>
          <p:cNvSpPr>
            <a:spLocks noChangeArrowheads="1"/>
          </p:cNvSpPr>
          <p:nvPr/>
        </p:nvSpPr>
        <p:spPr bwMode="auto">
          <a:xfrm>
            <a:off x="1685677" y="2897149"/>
            <a:ext cx="1677725" cy="48320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Secretaria </a:t>
            </a:r>
            <a:r>
              <a:rPr lang="es-MX" sz="1200" b="0" dirty="0"/>
              <a:t>/ O </a:t>
            </a:r>
            <a:endParaRPr lang="es-MX" sz="1200" b="0" dirty="0" smtClean="0"/>
          </a:p>
        </p:txBody>
      </p:sp>
      <p:sp>
        <p:nvSpPr>
          <p:cNvPr id="23" name="Rectangle 149"/>
          <p:cNvSpPr>
            <a:spLocks noChangeArrowheads="1"/>
          </p:cNvSpPr>
          <p:nvPr/>
        </p:nvSpPr>
        <p:spPr bwMode="auto">
          <a:xfrm>
            <a:off x="4388310" y="4281443"/>
            <a:ext cx="1647791" cy="5785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r>
              <a:rPr lang="es-MX" sz="1200" dirty="0" smtClean="0"/>
              <a:t> </a:t>
            </a:r>
            <a:r>
              <a:rPr lang="es-MX" sz="1200" b="0" dirty="0" smtClean="0"/>
              <a:t>Sección </a:t>
            </a:r>
          </a:p>
        </p:txBody>
      </p:sp>
      <p:sp>
        <p:nvSpPr>
          <p:cNvPr id="24" name="Rectangle 137"/>
          <p:cNvSpPr>
            <a:spLocks noChangeArrowheads="1"/>
          </p:cNvSpPr>
          <p:nvPr/>
        </p:nvSpPr>
        <p:spPr bwMode="auto">
          <a:xfrm>
            <a:off x="3069212" y="1844824"/>
            <a:ext cx="2195179" cy="85248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/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/>
              <a:t>Encargado(a) </a:t>
            </a:r>
            <a:endParaRPr lang="es-MX" sz="1200" b="0" dirty="0"/>
          </a:p>
          <a:p>
            <a:pPr algn="ctr">
              <a:lnSpc>
                <a:spcPct val="80000"/>
              </a:lnSpc>
              <a:defRPr/>
            </a:pPr>
            <a:endParaRPr lang="es-MX" sz="1200" b="0" dirty="0"/>
          </a:p>
        </p:txBody>
      </p:sp>
      <p:sp>
        <p:nvSpPr>
          <p:cNvPr id="25" name="Line 118"/>
          <p:cNvSpPr>
            <a:spLocks noChangeShapeType="1"/>
          </p:cNvSpPr>
          <p:nvPr/>
        </p:nvSpPr>
        <p:spPr bwMode="auto">
          <a:xfrm>
            <a:off x="2199727" y="3895829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/>
          </a:p>
        </p:txBody>
      </p:sp>
      <p:sp>
        <p:nvSpPr>
          <p:cNvPr id="27" name="58 CuadroTexto"/>
          <p:cNvSpPr txBox="1">
            <a:spLocks noChangeArrowheads="1"/>
          </p:cNvSpPr>
          <p:nvPr/>
        </p:nvSpPr>
        <p:spPr bwMode="auto">
          <a:xfrm>
            <a:off x="2999205" y="1417340"/>
            <a:ext cx="232326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VILLA ALEGRE</a:t>
            </a:r>
          </a:p>
        </p:txBody>
      </p:sp>
      <p:pic>
        <p:nvPicPr>
          <p:cNvPr id="29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22728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79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4882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660900" y="3054561"/>
            <a:ext cx="0" cy="13446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4006850" y="3649874"/>
            <a:ext cx="64928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Rectangle 123"/>
          <p:cNvSpPr>
            <a:spLocks noChangeArrowheads="1"/>
          </p:cNvSpPr>
          <p:nvPr/>
        </p:nvSpPr>
        <p:spPr bwMode="auto">
          <a:xfrm>
            <a:off x="2313829" y="3248236"/>
            <a:ext cx="1715245" cy="715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784222" y="4183274"/>
            <a:ext cx="1752600" cy="7445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1" name="58 CuadroTexto"/>
          <p:cNvSpPr txBox="1">
            <a:spLocks noChangeArrowheads="1"/>
          </p:cNvSpPr>
          <p:nvPr/>
        </p:nvSpPr>
        <p:spPr bwMode="auto">
          <a:xfrm>
            <a:off x="3540932" y="1891159"/>
            <a:ext cx="21009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SAN JORGE</a:t>
            </a:r>
          </a:p>
        </p:txBody>
      </p:sp>
      <p:sp>
        <p:nvSpPr>
          <p:cNvPr id="12" name="Rectangle 137"/>
          <p:cNvSpPr>
            <a:spLocks noChangeArrowheads="1"/>
          </p:cNvSpPr>
          <p:nvPr/>
        </p:nvSpPr>
        <p:spPr bwMode="auto">
          <a:xfrm>
            <a:off x="3421930" y="2276872"/>
            <a:ext cx="2476500" cy="7953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Deportivo(a)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pic>
        <p:nvPicPr>
          <p:cNvPr id="14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2816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330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-31382" y="4923"/>
            <a:ext cx="56996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51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Atención y Vinculación Ciudadana</a:t>
            </a:r>
          </a:p>
          <a:p>
            <a:endParaRPr lang="es-ES" sz="3500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295016" y="1783966"/>
            <a:ext cx="3978386" cy="46166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Director(a) de Atención Ciudadana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861342" y="3495717"/>
            <a:ext cx="183929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>
                <a:cs typeface="Arial" pitchFamily="34" charset="0"/>
              </a:rPr>
              <a:t>Encargado(a) de la Jefatura Administrativa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 flipH="1">
            <a:off x="4284208" y="2253247"/>
            <a:ext cx="1" cy="832189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228245" y="2421285"/>
            <a:ext cx="6465161" cy="22975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6" name="25 Rectángulo"/>
          <p:cNvSpPr/>
          <p:nvPr/>
        </p:nvSpPr>
        <p:spPr>
          <a:xfrm>
            <a:off x="2028008" y="3497369"/>
            <a:ext cx="1580825" cy="717795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MX" sz="1200" dirty="0" smtClean="0">
                <a:cs typeface="Arial" pitchFamily="34" charset="0"/>
              </a:rPr>
              <a:t>	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Jefe(a) Informática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cxnSp>
        <p:nvCxnSpPr>
          <p:cNvPr id="35" name="23 Conector recto"/>
          <p:cNvCxnSpPr/>
          <p:nvPr/>
        </p:nvCxnSpPr>
        <p:spPr>
          <a:xfrm flipV="1">
            <a:off x="1228245" y="2413087"/>
            <a:ext cx="0" cy="34311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4" name="23 Conector recto"/>
          <p:cNvCxnSpPr/>
          <p:nvPr/>
        </p:nvCxnSpPr>
        <p:spPr>
          <a:xfrm flipV="1">
            <a:off x="2769656" y="3085435"/>
            <a:ext cx="3011331" cy="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8" name="23 Conector recto"/>
          <p:cNvCxnSpPr/>
          <p:nvPr/>
        </p:nvCxnSpPr>
        <p:spPr>
          <a:xfrm flipV="1">
            <a:off x="5780987" y="3085435"/>
            <a:ext cx="0" cy="39600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0" name="12 Rectángulo"/>
          <p:cNvSpPr/>
          <p:nvPr/>
        </p:nvSpPr>
        <p:spPr>
          <a:xfrm>
            <a:off x="5220072" y="4509120"/>
            <a:ext cx="1148900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Instructor(a)    </a:t>
            </a:r>
          </a:p>
          <a:p>
            <a:pPr algn="ctr"/>
            <a:endParaRPr lang="es-MX" sz="1200" dirty="0">
              <a:cs typeface="Arial" pitchFamily="34" charset="0"/>
            </a:endParaRPr>
          </a:p>
        </p:txBody>
      </p:sp>
      <p:sp>
        <p:nvSpPr>
          <p:cNvPr id="21" name="34 CuadroTexto"/>
          <p:cNvSpPr txBox="1"/>
          <p:nvPr/>
        </p:nvSpPr>
        <p:spPr>
          <a:xfrm rot="10800000" flipV="1">
            <a:off x="415834" y="2756201"/>
            <a:ext cx="1584175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Secretario(a) B  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22" name="23 Conector recto"/>
          <p:cNvCxnSpPr/>
          <p:nvPr/>
        </p:nvCxnSpPr>
        <p:spPr>
          <a:xfrm flipV="1">
            <a:off x="7681445" y="2444260"/>
            <a:ext cx="0" cy="34311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5" name="34 CuadroTexto"/>
          <p:cNvSpPr txBox="1"/>
          <p:nvPr/>
        </p:nvSpPr>
        <p:spPr>
          <a:xfrm rot="10800000" flipV="1">
            <a:off x="6806591" y="2810349"/>
            <a:ext cx="1773629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 </a:t>
            </a:r>
          </a:p>
          <a:p>
            <a:pPr algn="ctr"/>
            <a:r>
              <a:rPr lang="es-MX" sz="1200" dirty="0" smtClean="0">
                <a:cs typeface="Arial" pitchFamily="34" charset="0"/>
              </a:rPr>
              <a:t>      </a:t>
            </a:r>
          </a:p>
        </p:txBody>
      </p:sp>
      <p:cxnSp>
        <p:nvCxnSpPr>
          <p:cNvPr id="29" name="23 Conector recto"/>
          <p:cNvCxnSpPr/>
          <p:nvPr/>
        </p:nvCxnSpPr>
        <p:spPr>
          <a:xfrm flipV="1">
            <a:off x="2769656" y="3085435"/>
            <a:ext cx="0" cy="396000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0" name="23 Conector recto"/>
          <p:cNvCxnSpPr/>
          <p:nvPr/>
        </p:nvCxnSpPr>
        <p:spPr>
          <a:xfrm flipV="1">
            <a:off x="5780987" y="4221737"/>
            <a:ext cx="0" cy="283278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pic>
        <p:nvPicPr>
          <p:cNvPr id="19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504" y="517379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589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7022" y="-25385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09"/>
          <p:cNvSpPr>
            <a:spLocks noChangeShapeType="1"/>
          </p:cNvSpPr>
          <p:nvPr/>
        </p:nvSpPr>
        <p:spPr bwMode="auto">
          <a:xfrm>
            <a:off x="4449938" y="3072310"/>
            <a:ext cx="7937" cy="10493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Rectangle 1031"/>
          <p:cNvSpPr>
            <a:spLocks noChangeArrowheads="1"/>
          </p:cNvSpPr>
          <p:nvPr/>
        </p:nvSpPr>
        <p:spPr bwMode="auto">
          <a:xfrm>
            <a:off x="3566614" y="4094460"/>
            <a:ext cx="1783112" cy="7747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8" name="Rectangle 137"/>
          <p:cNvSpPr>
            <a:spLocks noChangeArrowheads="1"/>
          </p:cNvSpPr>
          <p:nvPr/>
        </p:nvSpPr>
        <p:spPr bwMode="auto">
          <a:xfrm>
            <a:off x="3219625" y="2276872"/>
            <a:ext cx="2476500" cy="7953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Promotor(a) Deportivo(a)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9" name="58 CuadroTexto"/>
          <p:cNvSpPr txBox="1">
            <a:spLocks noChangeArrowheads="1"/>
          </p:cNvSpPr>
          <p:nvPr/>
        </p:nvSpPr>
        <p:spPr bwMode="auto">
          <a:xfrm>
            <a:off x="3560631" y="1938318"/>
            <a:ext cx="17350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INDECO NARANJO</a:t>
            </a:r>
          </a:p>
        </p:txBody>
      </p:sp>
      <p:pic>
        <p:nvPicPr>
          <p:cNvPr id="12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17766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60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8806" y="35151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17 Conector recto"/>
          <p:cNvCxnSpPr>
            <a:cxnSpLocks noChangeShapeType="1"/>
          </p:cNvCxnSpPr>
          <p:nvPr/>
        </p:nvCxnSpPr>
        <p:spPr bwMode="auto">
          <a:xfrm>
            <a:off x="2052233" y="4410829"/>
            <a:ext cx="2540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Line 32"/>
          <p:cNvSpPr>
            <a:spLocks noChangeShapeType="1"/>
          </p:cNvSpPr>
          <p:nvPr/>
        </p:nvSpPr>
        <p:spPr bwMode="auto">
          <a:xfrm>
            <a:off x="6506758" y="4391582"/>
            <a:ext cx="328612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8" name="Line 27"/>
          <p:cNvSpPr>
            <a:spLocks noChangeShapeType="1"/>
          </p:cNvSpPr>
          <p:nvPr/>
        </p:nvSpPr>
        <p:spPr bwMode="auto">
          <a:xfrm flipH="1">
            <a:off x="2028421" y="3978994"/>
            <a:ext cx="7938" cy="4221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0" name="Line 33"/>
          <p:cNvSpPr>
            <a:spLocks noChangeShapeType="1"/>
          </p:cNvSpPr>
          <p:nvPr/>
        </p:nvSpPr>
        <p:spPr bwMode="auto">
          <a:xfrm>
            <a:off x="4477933" y="3004269"/>
            <a:ext cx="0" cy="97313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Line 64"/>
          <p:cNvSpPr>
            <a:spLocks noChangeShapeType="1"/>
          </p:cNvSpPr>
          <p:nvPr/>
        </p:nvSpPr>
        <p:spPr bwMode="auto">
          <a:xfrm>
            <a:off x="6859144" y="3991693"/>
            <a:ext cx="0" cy="39671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287183" y="4062425"/>
            <a:ext cx="1772861" cy="6519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Maestro(a) </a:t>
            </a:r>
            <a:r>
              <a:rPr lang="es-MX" sz="1200" b="0" dirty="0">
                <a:latin typeface="Calibri" panose="020F0502020204030204" pitchFamily="34" charset="0"/>
              </a:rPr>
              <a:t>de </a:t>
            </a:r>
            <a:r>
              <a:rPr lang="es-MX" sz="1200" b="0" dirty="0" err="1" smtClean="0">
                <a:latin typeface="Calibri" panose="020F0502020204030204" pitchFamily="34" charset="0"/>
              </a:rPr>
              <a:t>Aerobic’s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4" name="Line 26"/>
          <p:cNvSpPr>
            <a:spLocks noChangeShapeType="1"/>
          </p:cNvSpPr>
          <p:nvPr/>
        </p:nvSpPr>
        <p:spPr bwMode="auto">
          <a:xfrm flipV="1">
            <a:off x="2042708" y="3978994"/>
            <a:ext cx="480218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5" name="Rectangle 107"/>
          <p:cNvSpPr>
            <a:spLocks noChangeArrowheads="1"/>
          </p:cNvSpPr>
          <p:nvPr/>
        </p:nvSpPr>
        <p:spPr bwMode="auto">
          <a:xfrm>
            <a:off x="4913906" y="4067732"/>
            <a:ext cx="1732552" cy="6667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Ayudante General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6" name="Rectangle 1153"/>
          <p:cNvSpPr>
            <a:spLocks noChangeArrowheads="1"/>
          </p:cNvSpPr>
          <p:nvPr/>
        </p:nvSpPr>
        <p:spPr bwMode="auto">
          <a:xfrm>
            <a:off x="3253970" y="2156544"/>
            <a:ext cx="2447925" cy="83343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 Administrativo(a)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7" name="Rectangle 174"/>
          <p:cNvSpPr>
            <a:spLocks noChangeArrowheads="1"/>
          </p:cNvSpPr>
          <p:nvPr/>
        </p:nvSpPr>
        <p:spPr bwMode="auto">
          <a:xfrm>
            <a:off x="2369733" y="3097715"/>
            <a:ext cx="1747837" cy="69417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18" name="2 Conector recto"/>
          <p:cNvCxnSpPr>
            <a:cxnSpLocks noChangeShapeType="1"/>
            <a:stCxn id="17" idx="3"/>
          </p:cNvCxnSpPr>
          <p:nvPr/>
        </p:nvCxnSpPr>
        <p:spPr bwMode="auto">
          <a:xfrm flipV="1">
            <a:off x="4117570" y="3444010"/>
            <a:ext cx="360363" cy="79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3014454" y="1781784"/>
            <a:ext cx="292695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VALLE DE INFONAVIT</a:t>
            </a:r>
          </a:p>
        </p:txBody>
      </p:sp>
      <p:pic>
        <p:nvPicPr>
          <p:cNvPr id="22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6758" y="278302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60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07504" y="5229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Line 184"/>
          <p:cNvSpPr>
            <a:spLocks noChangeShapeType="1"/>
          </p:cNvSpPr>
          <p:nvPr/>
        </p:nvSpPr>
        <p:spPr bwMode="auto">
          <a:xfrm flipV="1">
            <a:off x="2349959" y="5196009"/>
            <a:ext cx="274638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7" name="Line 184"/>
          <p:cNvSpPr>
            <a:spLocks noChangeShapeType="1"/>
          </p:cNvSpPr>
          <p:nvPr/>
        </p:nvSpPr>
        <p:spPr bwMode="auto">
          <a:xfrm>
            <a:off x="6462038" y="4292722"/>
            <a:ext cx="236537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8" name="2 Conector recto"/>
          <p:cNvCxnSpPr>
            <a:cxnSpLocks noChangeShapeType="1"/>
          </p:cNvCxnSpPr>
          <p:nvPr/>
        </p:nvCxnSpPr>
        <p:spPr bwMode="auto">
          <a:xfrm flipH="1">
            <a:off x="4482952" y="2684787"/>
            <a:ext cx="1587" cy="11128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49"/>
          <p:cNvSpPr>
            <a:spLocks noChangeArrowheads="1"/>
          </p:cNvSpPr>
          <p:nvPr/>
        </p:nvSpPr>
        <p:spPr bwMode="auto">
          <a:xfrm>
            <a:off x="4715135" y="3975652"/>
            <a:ext cx="1767540" cy="69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0" name="Rectangle 47"/>
          <p:cNvSpPr>
            <a:spLocks noChangeArrowheads="1"/>
          </p:cNvSpPr>
          <p:nvPr/>
        </p:nvSpPr>
        <p:spPr bwMode="auto">
          <a:xfrm>
            <a:off x="2250218" y="2948514"/>
            <a:ext cx="1583445" cy="71437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1" name="Rectangle 159"/>
          <p:cNvSpPr>
            <a:spLocks noChangeArrowheads="1"/>
          </p:cNvSpPr>
          <p:nvPr/>
        </p:nvSpPr>
        <p:spPr bwMode="auto">
          <a:xfrm>
            <a:off x="2517001" y="3975652"/>
            <a:ext cx="1767540" cy="6901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Instructor(a) 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2" name="17 Conector recto"/>
          <p:cNvCxnSpPr>
            <a:cxnSpLocks noChangeShapeType="1"/>
            <a:endCxn id="11" idx="1"/>
          </p:cNvCxnSpPr>
          <p:nvPr/>
        </p:nvCxnSpPr>
        <p:spPr bwMode="auto">
          <a:xfrm>
            <a:off x="2340434" y="4320718"/>
            <a:ext cx="17656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16 Conector recto"/>
          <p:cNvCxnSpPr>
            <a:cxnSpLocks noChangeShapeType="1"/>
          </p:cNvCxnSpPr>
          <p:nvPr/>
        </p:nvCxnSpPr>
        <p:spPr bwMode="auto">
          <a:xfrm>
            <a:off x="2349959" y="3808737"/>
            <a:ext cx="434861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21 Conector recto"/>
          <p:cNvCxnSpPr>
            <a:cxnSpLocks noChangeShapeType="1"/>
          </p:cNvCxnSpPr>
          <p:nvPr/>
        </p:nvCxnSpPr>
        <p:spPr bwMode="auto">
          <a:xfrm>
            <a:off x="6698575" y="3808737"/>
            <a:ext cx="0" cy="48398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23 Conector recto"/>
          <p:cNvCxnSpPr>
            <a:cxnSpLocks noChangeShapeType="1"/>
            <a:endCxn id="4" idx="0"/>
          </p:cNvCxnSpPr>
          <p:nvPr/>
        </p:nvCxnSpPr>
        <p:spPr bwMode="auto">
          <a:xfrm>
            <a:off x="2349959" y="3808737"/>
            <a:ext cx="0" cy="138727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3 Conector recto"/>
          <p:cNvCxnSpPr>
            <a:cxnSpLocks noChangeShapeType="1"/>
            <a:stCxn id="10" idx="3"/>
          </p:cNvCxnSpPr>
          <p:nvPr/>
        </p:nvCxnSpPr>
        <p:spPr bwMode="auto">
          <a:xfrm>
            <a:off x="3833663" y="3305702"/>
            <a:ext cx="65087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2517001" y="4726109"/>
            <a:ext cx="1767540" cy="71241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159"/>
          <p:cNvSpPr>
            <a:spLocks noChangeArrowheads="1"/>
          </p:cNvSpPr>
          <p:nvPr/>
        </p:nvSpPr>
        <p:spPr bwMode="auto">
          <a:xfrm>
            <a:off x="3343127" y="1997669"/>
            <a:ext cx="2274887" cy="842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Auxiliar </a:t>
            </a:r>
          </a:p>
        </p:txBody>
      </p:sp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3343944" y="1605174"/>
            <a:ext cx="23606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+mn-lt"/>
              </a:rPr>
              <a:t>GIMNASIO CAMINO REAL</a:t>
            </a:r>
          </a:p>
        </p:txBody>
      </p:sp>
      <p:pic>
        <p:nvPicPr>
          <p:cNvPr id="21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2675" y="295444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1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0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3572017" y="3608842"/>
            <a:ext cx="2140273" cy="558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sp>
        <p:nvSpPr>
          <p:cNvPr id="19" name="58 CuadroTexto"/>
          <p:cNvSpPr txBox="1">
            <a:spLocks noChangeArrowheads="1"/>
          </p:cNvSpPr>
          <p:nvPr/>
        </p:nvSpPr>
        <p:spPr bwMode="auto">
          <a:xfrm>
            <a:off x="2915816" y="1916832"/>
            <a:ext cx="345267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GIMNASIO FILIBERTO SAGRERO</a:t>
            </a:r>
          </a:p>
        </p:txBody>
      </p:sp>
      <p:sp>
        <p:nvSpPr>
          <p:cNvPr id="8" name="Rectangle 21"/>
          <p:cNvSpPr>
            <a:spLocks noChangeArrowheads="1"/>
          </p:cNvSpPr>
          <p:nvPr/>
        </p:nvSpPr>
        <p:spPr bwMode="auto">
          <a:xfrm>
            <a:off x="3572016" y="2262381"/>
            <a:ext cx="2140273" cy="558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Coordinador(a) de Unidades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Deportivas</a:t>
            </a:r>
          </a:p>
        </p:txBody>
      </p:sp>
      <p:cxnSp>
        <p:nvCxnSpPr>
          <p:cNvPr id="11" name="21 Conector recto"/>
          <p:cNvCxnSpPr>
            <a:cxnSpLocks noChangeShapeType="1"/>
            <a:endCxn id="9" idx="0"/>
          </p:cNvCxnSpPr>
          <p:nvPr/>
        </p:nvCxnSpPr>
        <p:spPr bwMode="auto">
          <a:xfrm flipH="1">
            <a:off x="4642154" y="2821195"/>
            <a:ext cx="1854" cy="78764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0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99873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769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70578" y="57178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4" name="3 Conector recto"/>
          <p:cNvCxnSpPr>
            <a:cxnSpLocks noChangeShapeType="1"/>
            <a:endCxn id="13" idx="0"/>
          </p:cNvCxnSpPr>
          <p:nvPr/>
        </p:nvCxnSpPr>
        <p:spPr bwMode="auto">
          <a:xfrm>
            <a:off x="2549103" y="3775289"/>
            <a:ext cx="0" cy="1586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4506643" y="3103513"/>
            <a:ext cx="3175" cy="81952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sp>
        <p:nvSpPr>
          <p:cNvPr id="11" name="Rectangle 37"/>
          <p:cNvSpPr>
            <a:spLocks noChangeArrowheads="1"/>
          </p:cNvSpPr>
          <p:nvPr/>
        </p:nvSpPr>
        <p:spPr bwMode="auto">
          <a:xfrm>
            <a:off x="3325543" y="2420888"/>
            <a:ext cx="2362200" cy="6826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Profesional Especialista </a:t>
            </a:r>
            <a:r>
              <a:rPr lang="es-MX" sz="1200" b="0" dirty="0" smtClean="0">
                <a:latin typeface="Calibri" panose="020F0502020204030204" pitchFamily="34" charset="0"/>
              </a:rPr>
              <a:t>1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642459" y="3933965"/>
            <a:ext cx="1813288" cy="7175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3607127" y="3926821"/>
            <a:ext cx="1787708" cy="7175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6" name="4 Conector recto"/>
          <p:cNvCxnSpPr>
            <a:cxnSpLocks noChangeShapeType="1"/>
          </p:cNvCxnSpPr>
          <p:nvPr/>
        </p:nvCxnSpPr>
        <p:spPr bwMode="auto">
          <a:xfrm>
            <a:off x="2549103" y="3764896"/>
            <a:ext cx="382431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58 CuadroTexto"/>
          <p:cNvSpPr txBox="1">
            <a:spLocks noChangeArrowheads="1"/>
          </p:cNvSpPr>
          <p:nvPr/>
        </p:nvSpPr>
        <p:spPr bwMode="auto">
          <a:xfrm>
            <a:off x="2051720" y="2016290"/>
            <a:ext cx="51920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BICENTENARIO SECTOR ALIANZA FOMERREY 113</a:t>
            </a:r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5508104" y="3933965"/>
            <a:ext cx="1584176" cy="717550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Vacante</a:t>
            </a:r>
            <a:endParaRPr lang="es-MX" sz="1200" b="0" dirty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9" name="28 Conector recto"/>
          <p:cNvCxnSpPr>
            <a:cxnSpLocks noChangeShapeType="1"/>
          </p:cNvCxnSpPr>
          <p:nvPr/>
        </p:nvCxnSpPr>
        <p:spPr bwMode="auto">
          <a:xfrm>
            <a:off x="6373421" y="3769013"/>
            <a:ext cx="0" cy="158676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9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00329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324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8636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>
            <a:off x="4457592" y="2395533"/>
            <a:ext cx="0" cy="1439863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>
              <a:latin typeface="Calibri" panose="020F0502020204030204" pitchFamily="34" charset="0"/>
            </a:endParaRPr>
          </a:p>
        </p:txBody>
      </p:sp>
      <p:cxnSp>
        <p:nvCxnSpPr>
          <p:cNvPr id="8" name="7 Conector recto"/>
          <p:cNvCxnSpPr>
            <a:cxnSpLocks noChangeShapeType="1"/>
          </p:cNvCxnSpPr>
          <p:nvPr/>
        </p:nvCxnSpPr>
        <p:spPr bwMode="auto">
          <a:xfrm>
            <a:off x="2202200" y="3835396"/>
            <a:ext cx="450751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 Conector recto"/>
          <p:cNvCxnSpPr>
            <a:cxnSpLocks noChangeShapeType="1"/>
            <a:endCxn id="18" idx="1"/>
          </p:cNvCxnSpPr>
          <p:nvPr/>
        </p:nvCxnSpPr>
        <p:spPr bwMode="auto">
          <a:xfrm flipV="1">
            <a:off x="2194249" y="4317972"/>
            <a:ext cx="279817" cy="731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4 Conector recto"/>
          <p:cNvCxnSpPr>
            <a:cxnSpLocks noChangeShapeType="1"/>
          </p:cNvCxnSpPr>
          <p:nvPr/>
        </p:nvCxnSpPr>
        <p:spPr bwMode="auto">
          <a:xfrm flipH="1">
            <a:off x="2194249" y="3835396"/>
            <a:ext cx="1588" cy="1258249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20 Conector recto"/>
          <p:cNvCxnSpPr>
            <a:cxnSpLocks noChangeShapeType="1"/>
          </p:cNvCxnSpPr>
          <p:nvPr/>
        </p:nvCxnSpPr>
        <p:spPr bwMode="auto">
          <a:xfrm>
            <a:off x="6714519" y="3854446"/>
            <a:ext cx="3174" cy="44588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2474066" y="4741504"/>
            <a:ext cx="1832690" cy="69868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194249" y="3056082"/>
            <a:ext cx="1752167" cy="6556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Secretaria / O </a:t>
            </a:r>
            <a:endParaRPr lang="es-MX" sz="1200" b="0" dirty="0" smtClean="0">
              <a:latin typeface="Calibri" panose="020F0502020204030204" pitchFamily="34" charset="0"/>
            </a:endParaRPr>
          </a:p>
        </p:txBody>
      </p:sp>
      <p:cxnSp>
        <p:nvCxnSpPr>
          <p:cNvPr id="14" name="2 Conector recto"/>
          <p:cNvCxnSpPr>
            <a:cxnSpLocks noChangeShapeType="1"/>
            <a:stCxn id="13" idx="3"/>
          </p:cNvCxnSpPr>
          <p:nvPr/>
        </p:nvCxnSpPr>
        <p:spPr bwMode="auto">
          <a:xfrm>
            <a:off x="3946416" y="3383901"/>
            <a:ext cx="51117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7 Conector recto"/>
          <p:cNvCxnSpPr>
            <a:cxnSpLocks noChangeShapeType="1"/>
          </p:cNvCxnSpPr>
          <p:nvPr/>
        </p:nvCxnSpPr>
        <p:spPr bwMode="auto">
          <a:xfrm>
            <a:off x="6511318" y="4300331"/>
            <a:ext cx="20637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4698623" y="3957814"/>
            <a:ext cx="1812695" cy="68667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8" name="Rectangle 174"/>
          <p:cNvSpPr>
            <a:spLocks noChangeArrowheads="1"/>
          </p:cNvSpPr>
          <p:nvPr/>
        </p:nvSpPr>
        <p:spPr bwMode="auto">
          <a:xfrm>
            <a:off x="2474066" y="3976065"/>
            <a:ext cx="1832690" cy="683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Auxiliar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2" name="58 CuadroTexto"/>
          <p:cNvSpPr txBox="1">
            <a:spLocks noChangeArrowheads="1"/>
          </p:cNvSpPr>
          <p:nvPr/>
        </p:nvSpPr>
        <p:spPr bwMode="auto">
          <a:xfrm>
            <a:off x="2282734" y="1569483"/>
            <a:ext cx="43464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sz="1600" dirty="0">
                <a:solidFill>
                  <a:schemeClr val="tx1"/>
                </a:solidFill>
                <a:latin typeface="Arial" charset="0"/>
                <a:cs typeface="Arial" charset="0"/>
              </a:rPr>
              <a:t>BICENTENARIO DIEGO DE MONTEMAYOR</a:t>
            </a:r>
          </a:p>
        </p:txBody>
      </p:sp>
      <p:cxnSp>
        <p:nvCxnSpPr>
          <p:cNvPr id="23" name="15 Conector recto"/>
          <p:cNvCxnSpPr>
            <a:cxnSpLocks noChangeShapeType="1"/>
          </p:cNvCxnSpPr>
          <p:nvPr/>
        </p:nvCxnSpPr>
        <p:spPr bwMode="auto">
          <a:xfrm>
            <a:off x="2198425" y="5093645"/>
            <a:ext cx="25082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Rectangle 417"/>
          <p:cNvSpPr>
            <a:spLocks noChangeArrowheads="1"/>
          </p:cNvSpPr>
          <p:nvPr/>
        </p:nvSpPr>
        <p:spPr bwMode="auto">
          <a:xfrm>
            <a:off x="3240424" y="1942187"/>
            <a:ext cx="2409249" cy="6947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Instructor(a) </a:t>
            </a:r>
          </a:p>
        </p:txBody>
      </p:sp>
      <p:pic>
        <p:nvPicPr>
          <p:cNvPr id="20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5178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89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2 Conector recto"/>
          <p:cNvCxnSpPr>
            <a:cxnSpLocks noChangeShapeType="1"/>
            <a:stCxn id="12" idx="3"/>
          </p:cNvCxnSpPr>
          <p:nvPr/>
        </p:nvCxnSpPr>
        <p:spPr bwMode="auto">
          <a:xfrm>
            <a:off x="4224752" y="2996952"/>
            <a:ext cx="242095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0" y="-31113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4" name="Rectangle 151"/>
          <p:cNvSpPr>
            <a:spLocks noChangeArrowheads="1"/>
          </p:cNvSpPr>
          <p:nvPr/>
        </p:nvSpPr>
        <p:spPr bwMode="auto">
          <a:xfrm>
            <a:off x="2480011" y="4388594"/>
            <a:ext cx="1770025" cy="6826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b="0" dirty="0">
                <a:latin typeface="Calibri" panose="020F0502020204030204" pitchFamily="34" charset="0"/>
              </a:rPr>
              <a:t>de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7" name="10 Conector recto"/>
          <p:cNvCxnSpPr>
            <a:cxnSpLocks noChangeShapeType="1"/>
          </p:cNvCxnSpPr>
          <p:nvPr/>
        </p:nvCxnSpPr>
        <p:spPr bwMode="auto">
          <a:xfrm>
            <a:off x="4462302" y="2655933"/>
            <a:ext cx="5060" cy="782592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484714" y="3607062"/>
            <a:ext cx="1760619" cy="6921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Vigilante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0" name="30727 Conector recto"/>
          <p:cNvCxnSpPr>
            <a:cxnSpLocks noChangeShapeType="1"/>
          </p:cNvCxnSpPr>
          <p:nvPr/>
        </p:nvCxnSpPr>
        <p:spPr bwMode="auto">
          <a:xfrm>
            <a:off x="2283453" y="3986568"/>
            <a:ext cx="18573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 602"/>
          <p:cNvSpPr>
            <a:spLocks noChangeArrowheads="1"/>
          </p:cNvSpPr>
          <p:nvPr/>
        </p:nvSpPr>
        <p:spPr bwMode="auto">
          <a:xfrm>
            <a:off x="2464133" y="2780928"/>
            <a:ext cx="1760619" cy="43204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endParaRPr lang="es-MX" sz="1200" b="0" dirty="0" smtClean="0">
              <a:latin typeface="Calibri" panose="020F0502020204030204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Secretaria(o) </a:t>
            </a:r>
            <a:r>
              <a:rPr lang="es-MX" sz="1200" b="0" dirty="0">
                <a:latin typeface="Calibri" panose="020F0502020204030204" pitchFamily="34" charset="0"/>
              </a:rPr>
              <a:t>/ </a:t>
            </a:r>
            <a:r>
              <a:rPr lang="es-MX" sz="1200" b="0" dirty="0" smtClean="0">
                <a:latin typeface="Calibri" panose="020F0502020204030204" pitchFamily="34" charset="0"/>
              </a:rPr>
              <a:t>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13" name="4 Conector recto"/>
          <p:cNvCxnSpPr>
            <a:cxnSpLocks noChangeShapeType="1"/>
          </p:cNvCxnSpPr>
          <p:nvPr/>
        </p:nvCxnSpPr>
        <p:spPr bwMode="auto">
          <a:xfrm>
            <a:off x="2267744" y="3438525"/>
            <a:ext cx="4525056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6 Conector recto"/>
          <p:cNvCxnSpPr>
            <a:cxnSpLocks noChangeShapeType="1"/>
          </p:cNvCxnSpPr>
          <p:nvPr/>
        </p:nvCxnSpPr>
        <p:spPr bwMode="auto">
          <a:xfrm>
            <a:off x="2267744" y="3429000"/>
            <a:ext cx="0" cy="131909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11 Conector recto"/>
          <p:cNvCxnSpPr>
            <a:cxnSpLocks noChangeShapeType="1"/>
          </p:cNvCxnSpPr>
          <p:nvPr/>
        </p:nvCxnSpPr>
        <p:spPr bwMode="auto">
          <a:xfrm flipH="1">
            <a:off x="6777730" y="3429000"/>
            <a:ext cx="9526" cy="1433075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716017" y="3590708"/>
            <a:ext cx="1863340" cy="7286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2" name="68 Conector recto"/>
          <p:cNvCxnSpPr>
            <a:cxnSpLocks noChangeShapeType="1"/>
          </p:cNvCxnSpPr>
          <p:nvPr/>
        </p:nvCxnSpPr>
        <p:spPr bwMode="auto">
          <a:xfrm>
            <a:off x="6565006" y="3955039"/>
            <a:ext cx="217487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2868022" y="1687385"/>
            <a:ext cx="33245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s-MX" altLang="es-MX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DEPORTIVA MODERNA</a:t>
            </a:r>
          </a:p>
        </p:txBody>
      </p:sp>
      <p:sp>
        <p:nvSpPr>
          <p:cNvPr id="24" name="Rectangle 417"/>
          <p:cNvSpPr>
            <a:spLocks noChangeArrowheads="1"/>
          </p:cNvSpPr>
          <p:nvPr/>
        </p:nvSpPr>
        <p:spPr bwMode="auto">
          <a:xfrm>
            <a:off x="3456266" y="2060848"/>
            <a:ext cx="2022192" cy="59508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  <a:cs typeface="Arial" panose="020B0604020202020204" pitchFamily="34" charset="0"/>
              </a:rPr>
              <a:t>Cajero(a)</a:t>
            </a:r>
            <a:endParaRPr lang="es-MX" sz="1200" b="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68 Conector recto"/>
          <p:cNvCxnSpPr>
            <a:cxnSpLocks noChangeShapeType="1"/>
          </p:cNvCxnSpPr>
          <p:nvPr/>
        </p:nvCxnSpPr>
        <p:spPr bwMode="auto">
          <a:xfrm>
            <a:off x="2278397" y="4735730"/>
            <a:ext cx="185738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4722573" y="4422952"/>
            <a:ext cx="1861739" cy="64826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Intendente</a:t>
            </a:r>
          </a:p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Vacante</a:t>
            </a:r>
          </a:p>
        </p:txBody>
      </p:sp>
      <p:cxnSp>
        <p:nvCxnSpPr>
          <p:cNvPr id="20" name="68 Conector recto"/>
          <p:cNvCxnSpPr>
            <a:cxnSpLocks noChangeShapeType="1"/>
          </p:cNvCxnSpPr>
          <p:nvPr/>
        </p:nvCxnSpPr>
        <p:spPr bwMode="auto">
          <a:xfrm>
            <a:off x="6584312" y="4862075"/>
            <a:ext cx="198181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1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312" y="174655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457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78 Conector recto"/>
          <p:cNvCxnSpPr>
            <a:cxnSpLocks noChangeShapeType="1"/>
          </p:cNvCxnSpPr>
          <p:nvPr/>
        </p:nvCxnSpPr>
        <p:spPr bwMode="auto">
          <a:xfrm>
            <a:off x="6360168" y="4906973"/>
            <a:ext cx="24130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CuadroTexto 4"/>
          <p:cNvSpPr txBox="1"/>
          <p:nvPr/>
        </p:nvSpPr>
        <p:spPr>
          <a:xfrm>
            <a:off x="59883" y="38649"/>
            <a:ext cx="62296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 Física y Deporte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7" name="78 Conector recto"/>
          <p:cNvCxnSpPr>
            <a:cxnSpLocks noChangeShapeType="1"/>
          </p:cNvCxnSpPr>
          <p:nvPr/>
        </p:nvCxnSpPr>
        <p:spPr bwMode="auto">
          <a:xfrm>
            <a:off x="2217913" y="4079885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78 Conector recto"/>
          <p:cNvCxnSpPr>
            <a:cxnSpLocks noChangeShapeType="1"/>
          </p:cNvCxnSpPr>
          <p:nvPr/>
        </p:nvCxnSpPr>
        <p:spPr bwMode="auto">
          <a:xfrm>
            <a:off x="6396775" y="4052898"/>
            <a:ext cx="207962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20 Conector recto"/>
          <p:cNvCxnSpPr>
            <a:cxnSpLocks noChangeShapeType="1"/>
          </p:cNvCxnSpPr>
          <p:nvPr/>
        </p:nvCxnSpPr>
        <p:spPr bwMode="auto">
          <a:xfrm flipH="1">
            <a:off x="6601468" y="3466350"/>
            <a:ext cx="3269" cy="1440623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10 Conector recto"/>
          <p:cNvCxnSpPr>
            <a:cxnSpLocks noChangeShapeType="1"/>
          </p:cNvCxnSpPr>
          <p:nvPr/>
        </p:nvCxnSpPr>
        <p:spPr bwMode="auto">
          <a:xfrm flipH="1">
            <a:off x="4397065" y="2634500"/>
            <a:ext cx="4762" cy="83343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Rectangle 203"/>
          <p:cNvSpPr>
            <a:spLocks noChangeArrowheads="1"/>
          </p:cNvSpPr>
          <p:nvPr/>
        </p:nvSpPr>
        <p:spPr bwMode="auto">
          <a:xfrm>
            <a:off x="3174690" y="1865387"/>
            <a:ext cx="2454275" cy="7715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Administrador(a)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13" name="Rectangle 148"/>
          <p:cNvSpPr>
            <a:spLocks noChangeArrowheads="1"/>
          </p:cNvSpPr>
          <p:nvPr/>
        </p:nvSpPr>
        <p:spPr bwMode="auto">
          <a:xfrm>
            <a:off x="4595867" y="3686185"/>
            <a:ext cx="1786580" cy="7334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Encargado(a) </a:t>
            </a:r>
            <a:r>
              <a:rPr lang="es-MX" sz="1200" dirty="0" smtClean="0">
                <a:latin typeface="Calibri" panose="020F0502020204030204" pitchFamily="34" charset="0"/>
              </a:rPr>
              <a:t> </a:t>
            </a:r>
            <a:r>
              <a:rPr lang="es-MX" sz="1200" b="0" dirty="0" smtClean="0">
                <a:latin typeface="Calibri" panose="020F0502020204030204" pitchFamily="34" charset="0"/>
              </a:rPr>
              <a:t>Sección</a:t>
            </a:r>
          </a:p>
        </p:txBody>
      </p:sp>
      <p:cxnSp>
        <p:nvCxnSpPr>
          <p:cNvPr id="14" name="2 Conector recto"/>
          <p:cNvCxnSpPr>
            <a:cxnSpLocks noChangeShapeType="1"/>
          </p:cNvCxnSpPr>
          <p:nvPr/>
        </p:nvCxnSpPr>
        <p:spPr bwMode="auto">
          <a:xfrm>
            <a:off x="2214684" y="3466350"/>
            <a:ext cx="4386784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5 Conector recto"/>
          <p:cNvCxnSpPr>
            <a:cxnSpLocks noChangeShapeType="1"/>
          </p:cNvCxnSpPr>
          <p:nvPr/>
        </p:nvCxnSpPr>
        <p:spPr bwMode="auto">
          <a:xfrm>
            <a:off x="2210596" y="3466350"/>
            <a:ext cx="7317" cy="1382967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Rectangle 148"/>
          <p:cNvSpPr>
            <a:spLocks noChangeArrowheads="1"/>
          </p:cNvSpPr>
          <p:nvPr/>
        </p:nvSpPr>
        <p:spPr bwMode="auto">
          <a:xfrm>
            <a:off x="4619511" y="4508510"/>
            <a:ext cx="1775636" cy="67971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sp>
        <p:nvSpPr>
          <p:cNvPr id="23" name="58 CuadroTexto"/>
          <p:cNvSpPr txBox="1">
            <a:spLocks noChangeArrowheads="1"/>
          </p:cNvSpPr>
          <p:nvPr/>
        </p:nvSpPr>
        <p:spPr bwMode="auto">
          <a:xfrm>
            <a:off x="3048569" y="1549152"/>
            <a:ext cx="27190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r>
              <a:rPr lang="es-MX" altLang="es-MX" dirty="0">
                <a:solidFill>
                  <a:schemeClr val="tx1"/>
                </a:solidFill>
                <a:latin typeface="Arial" charset="0"/>
                <a:cs typeface="Arial" charset="0"/>
              </a:rPr>
              <a:t>GIMNASIO LOS CAMPEONES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410040" y="3735836"/>
            <a:ext cx="1779386" cy="6811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b="0" dirty="0" smtClean="0">
                <a:latin typeface="Calibri" panose="020F0502020204030204" pitchFamily="34" charset="0"/>
              </a:rPr>
              <a:t>Intendente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4" name="78 Conector recto"/>
          <p:cNvCxnSpPr>
            <a:cxnSpLocks noChangeShapeType="1"/>
          </p:cNvCxnSpPr>
          <p:nvPr/>
        </p:nvCxnSpPr>
        <p:spPr bwMode="auto">
          <a:xfrm>
            <a:off x="2210596" y="4847653"/>
            <a:ext cx="19685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1144"/>
          <p:cNvSpPr>
            <a:spLocks noChangeArrowheads="1"/>
          </p:cNvSpPr>
          <p:nvPr/>
        </p:nvSpPr>
        <p:spPr bwMode="auto">
          <a:xfrm>
            <a:off x="2416525" y="4506410"/>
            <a:ext cx="1772902" cy="68581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1pPr>
            <a:lvl2pPr marL="742950" indent="-28575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2pPr>
            <a:lvl3pPr marL="11430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3pPr>
            <a:lvl4pPr marL="16002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4pPr>
            <a:lvl5pPr marL="2057400" indent="-228600"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400" b="1">
                <a:solidFill>
                  <a:schemeClr val="bg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s-MX" altLang="es-MX" sz="1200" b="0" dirty="0" smtClean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Ayudante </a:t>
            </a:r>
            <a:r>
              <a:rPr lang="es-MX" altLang="es-MX" sz="1200" b="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Mantenimiento  </a:t>
            </a:r>
            <a:endParaRPr lang="es-MX" altLang="es-MX" sz="1200" b="0" dirty="0" smtClean="0">
              <a:solidFill>
                <a:schemeClr val="tx1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221353" y="2782656"/>
            <a:ext cx="1779386" cy="50232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lnSpc>
                <a:spcPct val="80000"/>
              </a:lnSpc>
              <a:defRPr/>
            </a:pPr>
            <a:r>
              <a:rPr lang="es-MX" sz="1200" dirty="0" smtClean="0">
                <a:latin typeface="Calibri" panose="020F0502020204030204" pitchFamily="34" charset="0"/>
              </a:rPr>
              <a:t>Secretaria / O </a:t>
            </a:r>
            <a:endParaRPr lang="es-MX" sz="1200" b="0" dirty="0">
              <a:latin typeface="Calibri" panose="020F0502020204030204" pitchFamily="34" charset="0"/>
            </a:endParaRPr>
          </a:p>
        </p:txBody>
      </p:sp>
      <p:cxnSp>
        <p:nvCxnSpPr>
          <p:cNvPr id="26" name="78 Conector recto"/>
          <p:cNvCxnSpPr>
            <a:cxnSpLocks noChangeShapeType="1"/>
          </p:cNvCxnSpPr>
          <p:nvPr/>
        </p:nvCxnSpPr>
        <p:spPr bwMode="auto">
          <a:xfrm>
            <a:off x="3992576" y="3033820"/>
            <a:ext cx="406870" cy="0"/>
          </a:xfrm>
          <a:prstGeom prst="line">
            <a:avLst/>
          </a:prstGeom>
          <a:noFill/>
          <a:ln w="28575" cap="sq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1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447" y="281800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858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rtada-0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1" y="3196015"/>
            <a:ext cx="914339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Cultura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07504" y="332656"/>
            <a:ext cx="2520280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6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71" y="44149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078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H="1">
            <a:off x="4245159" y="2963446"/>
            <a:ext cx="6087" cy="9941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3602278" y="3483666"/>
            <a:ext cx="64288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816467" y="4393255"/>
            <a:ext cx="608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7083034" y="4648716"/>
            <a:ext cx="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1610501" y="3093802"/>
            <a:ext cx="1974718" cy="67627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Vigilante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3193246" y="2301814"/>
            <a:ext cx="2103825" cy="64633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  <a:p>
            <a:pPr lvl="0" algn="ctr"/>
            <a:endParaRPr lang="es-MX" sz="1200" dirty="0" smtClean="0"/>
          </a:p>
        </p:txBody>
      </p:sp>
      <p:sp>
        <p:nvSpPr>
          <p:cNvPr id="15" name="14 Rectángulo"/>
          <p:cNvSpPr/>
          <p:nvPr/>
        </p:nvSpPr>
        <p:spPr>
          <a:xfrm>
            <a:off x="1377870" y="4359918"/>
            <a:ext cx="1511584" cy="108530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Administrativo(a)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</a:t>
            </a:r>
          </a:p>
        </p:txBody>
      </p:sp>
      <p:cxnSp>
        <p:nvCxnSpPr>
          <p:cNvPr id="16" name="15 Conector recto"/>
          <p:cNvCxnSpPr/>
          <p:nvPr/>
        </p:nvCxnSpPr>
        <p:spPr>
          <a:xfrm flipV="1">
            <a:off x="2365229" y="3956483"/>
            <a:ext cx="4222995" cy="35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5940151" y="4359919"/>
            <a:ext cx="1635431" cy="108530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Proyectos</a:t>
            </a:r>
          </a:p>
        </p:txBody>
      </p:sp>
      <p:cxnSp>
        <p:nvCxnSpPr>
          <p:cNvPr id="19" name="18 Conector recto"/>
          <p:cNvCxnSpPr/>
          <p:nvPr/>
        </p:nvCxnSpPr>
        <p:spPr>
          <a:xfrm>
            <a:off x="2365229" y="3959986"/>
            <a:ext cx="0" cy="3999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6588224" y="3956483"/>
            <a:ext cx="0" cy="4034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23" name="18 Conector recto"/>
          <p:cNvCxnSpPr/>
          <p:nvPr/>
        </p:nvCxnSpPr>
        <p:spPr>
          <a:xfrm>
            <a:off x="4245159" y="3956483"/>
            <a:ext cx="0" cy="3999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4 Rectángulo"/>
          <p:cNvSpPr/>
          <p:nvPr/>
        </p:nvSpPr>
        <p:spPr>
          <a:xfrm>
            <a:off x="3539750" y="4346290"/>
            <a:ext cx="1511584" cy="108530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de Museos y Espacios </a:t>
            </a:r>
            <a:r>
              <a:rPr lang="es-MX" sz="12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Galerísticos</a:t>
            </a: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25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4060" y="136796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6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630"/>
            <a:ext cx="620211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500" b="1" dirty="0" smtClean="0">
                <a:solidFill>
                  <a:srgbClr val="C51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Dirección de Atención y vinculación Ciudadana</a:t>
            </a:r>
            <a:endParaRPr lang="es-ES" sz="3500" b="1" dirty="0">
              <a:solidFill>
                <a:srgbClr val="C51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444892" y="2180507"/>
            <a:ext cx="3978386" cy="276999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200" dirty="0" smtClean="0">
                <a:cs typeface="Arial" pitchFamily="34" charset="0"/>
              </a:rPr>
              <a:t>Director(a) de Atención Ciudadana</a:t>
            </a:r>
            <a:endParaRPr lang="es-MX" sz="1200" dirty="0">
              <a:cs typeface="Arial" pitchFamily="34" charset="0"/>
            </a:endParaRPr>
          </a:p>
        </p:txBody>
      </p:sp>
      <p:cxnSp>
        <p:nvCxnSpPr>
          <p:cNvPr id="15" name="14 Conector recto"/>
          <p:cNvCxnSpPr/>
          <p:nvPr/>
        </p:nvCxnSpPr>
        <p:spPr>
          <a:xfrm flipV="1">
            <a:off x="4434085" y="2452291"/>
            <a:ext cx="0" cy="272131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2" name="23 Conector recto"/>
          <p:cNvCxnSpPr/>
          <p:nvPr/>
        </p:nvCxnSpPr>
        <p:spPr>
          <a:xfrm flipV="1">
            <a:off x="4434085" y="3461632"/>
            <a:ext cx="0" cy="343114"/>
          </a:xfrm>
          <a:prstGeom prst="lin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3" name="12 Rectángulo"/>
          <p:cNvSpPr/>
          <p:nvPr/>
        </p:nvSpPr>
        <p:spPr>
          <a:xfrm>
            <a:off x="3466983" y="2735612"/>
            <a:ext cx="1867938" cy="726020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Coordinador(a) Proyectos Estratégicos </a:t>
            </a:r>
          </a:p>
        </p:txBody>
      </p:sp>
      <p:sp>
        <p:nvSpPr>
          <p:cNvPr id="24" name="12 Rectángulo"/>
          <p:cNvSpPr/>
          <p:nvPr/>
        </p:nvSpPr>
        <p:spPr>
          <a:xfrm>
            <a:off x="3217516" y="3804746"/>
            <a:ext cx="2366871" cy="534796"/>
          </a:xfrm>
          <a:prstGeom prst="rect">
            <a:avLst/>
          </a:prstGeom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cs typeface="Arial" pitchFamily="34" charset="0"/>
              </a:rPr>
              <a:t>Encargado(a) de Área </a:t>
            </a:r>
          </a:p>
        </p:txBody>
      </p:sp>
      <p:pic>
        <p:nvPicPr>
          <p:cNvPr id="12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111" y="486934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78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358225" y="4248766"/>
            <a:ext cx="1995501" cy="111442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Auxiliares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118645" y="3117751"/>
            <a:ext cx="2448272" cy="887313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1200" kern="0" dirty="0" smtClean="0">
                <a:solidFill>
                  <a:prstClr val="black"/>
                </a:solidFill>
              </a:rPr>
              <a:t>Promotor(a)</a:t>
            </a:r>
          </a:p>
        </p:txBody>
      </p:sp>
      <p:cxnSp>
        <p:nvCxnSpPr>
          <p:cNvPr id="10" name="9 Conector recto"/>
          <p:cNvCxnSpPr/>
          <p:nvPr/>
        </p:nvCxnSpPr>
        <p:spPr>
          <a:xfrm flipH="1" flipV="1">
            <a:off x="4355388" y="4028720"/>
            <a:ext cx="588" cy="21008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11" name="11 Conector recto"/>
          <p:cNvCxnSpPr/>
          <p:nvPr/>
        </p:nvCxnSpPr>
        <p:spPr>
          <a:xfrm rot="5400000">
            <a:off x="4244649" y="3020482"/>
            <a:ext cx="259157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5 Rectángulo"/>
          <p:cNvSpPr/>
          <p:nvPr/>
        </p:nvSpPr>
        <p:spPr>
          <a:xfrm>
            <a:off x="3356092" y="1917447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Coordinador(a) Administrativo(a)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13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270" y="125748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91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4323833" y="2952860"/>
            <a:ext cx="0" cy="7898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rot="5400000">
            <a:off x="4171202" y="3241500"/>
            <a:ext cx="259157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290521" y="3648871"/>
            <a:ext cx="0" cy="21876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3157842" y="3371872"/>
            <a:ext cx="2255445" cy="276999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200" dirty="0"/>
              <a:t> </a:t>
            </a:r>
            <a:r>
              <a:rPr lang="es-MX" sz="1200" dirty="0" smtClean="0"/>
              <a:t>Auxiliares </a:t>
            </a:r>
            <a:r>
              <a:rPr lang="es-MX" sz="1200" dirty="0"/>
              <a:t>A</a:t>
            </a:r>
            <a:r>
              <a:rPr lang="es-MX" sz="1200" dirty="0" smtClean="0"/>
              <a:t>dministrativos(as)</a:t>
            </a:r>
          </a:p>
        </p:txBody>
      </p:sp>
      <p:sp>
        <p:nvSpPr>
          <p:cNvPr id="15" name="47 Rectángulo"/>
          <p:cNvSpPr/>
          <p:nvPr/>
        </p:nvSpPr>
        <p:spPr>
          <a:xfrm>
            <a:off x="3310225" y="3867636"/>
            <a:ext cx="1939601" cy="1039677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3282645" y="2138465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Coordinador(a) Administrativo(a)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11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3153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36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 flipH="1">
            <a:off x="1406354" y="3793531"/>
            <a:ext cx="6439043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4743451" y="3954456"/>
            <a:ext cx="1764952" cy="91082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Secretaria 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1406352" y="3793531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2479326" y="3934816"/>
            <a:ext cx="1776085" cy="906226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Auxiliar</a:t>
            </a:r>
          </a:p>
        </p:txBody>
      </p:sp>
      <p:cxnSp>
        <p:nvCxnSpPr>
          <p:cNvPr id="12" name="11 Conector recto"/>
          <p:cNvCxnSpPr/>
          <p:nvPr/>
        </p:nvCxnSpPr>
        <p:spPr>
          <a:xfrm>
            <a:off x="7845397" y="3793531"/>
            <a:ext cx="0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3333537" y="2571710"/>
            <a:ext cx="1843747" cy="85729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Oficial  Administrativo(a)</a:t>
            </a:r>
          </a:p>
        </p:txBody>
      </p:sp>
      <p:sp>
        <p:nvSpPr>
          <p:cNvPr id="14" name="23 Rectángulo"/>
          <p:cNvSpPr/>
          <p:nvPr/>
        </p:nvSpPr>
        <p:spPr>
          <a:xfrm>
            <a:off x="379451" y="3959133"/>
            <a:ext cx="1858278" cy="90614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b="1" dirty="0" smtClean="0">
                <a:solidFill>
                  <a:srgbClr val="000000"/>
                </a:solidFill>
                <a:ea typeface="Times New Roman"/>
                <a:cs typeface="Arial" panose="020B0604020202020204" pitchFamily="34" charset="0"/>
              </a:rPr>
              <a:t> </a:t>
            </a:r>
            <a:r>
              <a:rPr lang="es-MX" sz="1200" kern="1200" dirty="0" smtClean="0">
                <a:solidFill>
                  <a:srgbClr val="000000"/>
                </a:solidFill>
                <a:effectLst/>
                <a:ea typeface="Times New Roman"/>
                <a:cs typeface="Times New Roman"/>
              </a:rPr>
              <a:t>Vigilantes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3195472" y="3788976"/>
            <a:ext cx="0" cy="1557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625926" y="3784036"/>
            <a:ext cx="1" cy="1656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 flipV="1">
            <a:off x="4332542" y="3429000"/>
            <a:ext cx="1" cy="3645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6989491" y="3959133"/>
            <a:ext cx="1711811" cy="97913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b="1" dirty="0" smtClean="0">
                <a:solidFill>
                  <a:prstClr val="black"/>
                </a:solidFill>
              </a:rPr>
              <a:t> </a:t>
            </a:r>
            <a:r>
              <a:rPr lang="es-MX" sz="1200" dirty="0" smtClean="0">
                <a:solidFill>
                  <a:prstClr val="black"/>
                </a:solidFill>
              </a:rPr>
              <a:t>Intendentes</a:t>
            </a:r>
          </a:p>
        </p:txBody>
      </p: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22" name="14 Rectángulo"/>
          <p:cNvSpPr/>
          <p:nvPr/>
        </p:nvSpPr>
        <p:spPr>
          <a:xfrm>
            <a:off x="3333538" y="1110577"/>
            <a:ext cx="1843746" cy="108530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 Coordinador(a) de Museos y Espacios </a:t>
            </a:r>
            <a:r>
              <a:rPr lang="es-MX" sz="1200" dirty="0" err="1" smtClean="0">
                <a:solidFill>
                  <a:schemeClr val="tx1"/>
                </a:solidFill>
                <a:cs typeface="Arial" panose="020B0604020202020204" pitchFamily="34" charset="0"/>
              </a:rPr>
              <a:t>Galerísticos</a:t>
            </a:r>
            <a:endParaRPr lang="es-MX" sz="1200" dirty="0" smtClean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cxnSp>
        <p:nvCxnSpPr>
          <p:cNvPr id="23" name="22 Conector recto"/>
          <p:cNvCxnSpPr/>
          <p:nvPr/>
        </p:nvCxnSpPr>
        <p:spPr>
          <a:xfrm flipH="1" flipV="1">
            <a:off x="4267206" y="2210049"/>
            <a:ext cx="1" cy="3645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270" y="260648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91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8 Conector recto"/>
          <p:cNvCxnSpPr/>
          <p:nvPr/>
        </p:nvCxnSpPr>
        <p:spPr>
          <a:xfrm flipH="1">
            <a:off x="4526512" y="3046692"/>
            <a:ext cx="2854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 flipH="1">
            <a:off x="1650903" y="3166455"/>
            <a:ext cx="3184" cy="27215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32 Rectángulo"/>
          <p:cNvSpPr/>
          <p:nvPr/>
        </p:nvSpPr>
        <p:spPr>
          <a:xfrm>
            <a:off x="674039" y="3438978"/>
            <a:ext cx="1979930" cy="116488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 Administrativo(a)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6219648" y="3502038"/>
            <a:ext cx="1861512" cy="110182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kern="0" dirty="0" smtClean="0">
                <a:solidFill>
                  <a:prstClr val="black"/>
                </a:solidFill>
              </a:rPr>
              <a:t>Auxiliar</a:t>
            </a:r>
          </a:p>
        </p:txBody>
      </p:sp>
      <p:cxnSp>
        <p:nvCxnSpPr>
          <p:cNvPr id="14" name="13 Conector recto"/>
          <p:cNvCxnSpPr/>
          <p:nvPr/>
        </p:nvCxnSpPr>
        <p:spPr>
          <a:xfrm>
            <a:off x="1664004" y="3183946"/>
            <a:ext cx="549621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>
            <a:endCxn id="13" idx="0"/>
          </p:cNvCxnSpPr>
          <p:nvPr/>
        </p:nvCxnSpPr>
        <p:spPr>
          <a:xfrm flipH="1">
            <a:off x="7150404" y="3183946"/>
            <a:ext cx="9810" cy="318092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28 Rectángulo"/>
          <p:cNvSpPr/>
          <p:nvPr/>
        </p:nvSpPr>
        <p:spPr>
          <a:xfrm>
            <a:off x="3588979" y="3502038"/>
            <a:ext cx="1986280" cy="1101822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  Bibliotecario(a)</a:t>
            </a:r>
          </a:p>
        </p:txBody>
      </p:sp>
      <p:cxnSp>
        <p:nvCxnSpPr>
          <p:cNvPr id="17" name="16 Conector recto"/>
          <p:cNvCxnSpPr/>
          <p:nvPr/>
        </p:nvCxnSpPr>
        <p:spPr>
          <a:xfrm flipV="1">
            <a:off x="4580413" y="3306489"/>
            <a:ext cx="0" cy="71355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3588979" y="1754351"/>
            <a:ext cx="1974718" cy="974250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  <a:cs typeface="Arial" panose="020B0604020202020204" pitchFamily="34" charset="0"/>
              </a:rPr>
              <a:t> Coordinador(a) Proyectos</a:t>
            </a:r>
          </a:p>
        </p:txBody>
      </p:sp>
      <p:cxnSp>
        <p:nvCxnSpPr>
          <p:cNvPr id="19" name="18 Conector recto"/>
          <p:cNvCxnSpPr/>
          <p:nvPr/>
        </p:nvCxnSpPr>
        <p:spPr>
          <a:xfrm>
            <a:off x="4580413" y="2708920"/>
            <a:ext cx="1706" cy="793117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pic>
        <p:nvPicPr>
          <p:cNvPr id="20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9648" y="142025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997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6154948" y="2754187"/>
            <a:ext cx="2165720" cy="65229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dirty="0" smtClean="0">
              <a:solidFill>
                <a:prstClr val="black"/>
              </a:solidFill>
            </a:endParaRP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Auxiliar Administrativo(a)</a:t>
            </a:r>
          </a:p>
          <a:p>
            <a:pPr algn="ctr"/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546957" y="2749415"/>
            <a:ext cx="2160239" cy="669111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MX" sz="1200" dirty="0" smtClean="0">
                <a:solidFill>
                  <a:prstClr val="black"/>
                </a:solidFill>
              </a:rPr>
              <a:t>  </a:t>
            </a:r>
            <a:r>
              <a:rPr lang="es-MX" sz="1200" kern="0" dirty="0" smtClean="0">
                <a:solidFill>
                  <a:prstClr val="black"/>
                </a:solidFill>
              </a:rPr>
              <a:t> Promotor(a)</a:t>
            </a:r>
          </a:p>
        </p:txBody>
      </p:sp>
      <p:cxnSp>
        <p:nvCxnSpPr>
          <p:cNvPr id="10" name="9 Conector recto"/>
          <p:cNvCxnSpPr/>
          <p:nvPr/>
        </p:nvCxnSpPr>
        <p:spPr>
          <a:xfrm flipH="1" flipV="1">
            <a:off x="860566" y="2611280"/>
            <a:ext cx="7668877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1084206" y="3527744"/>
            <a:ext cx="2133359" cy="83297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Maestro(a) de Piano</a:t>
            </a:r>
          </a:p>
          <a:p>
            <a:pPr algn="ctr"/>
            <a:r>
              <a:rPr lang="es-MX" sz="1200" smtClean="0">
                <a:solidFill>
                  <a:prstClr val="black"/>
                </a:solidFill>
              </a:rPr>
              <a:t>VACANTE</a:t>
            </a:r>
            <a:endParaRPr lang="es-MX" sz="1200" dirty="0" smtClean="0">
              <a:solidFill>
                <a:prstClr val="black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546957" y="3527744"/>
            <a:ext cx="2160239" cy="85184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</a:t>
            </a:r>
            <a:endParaRPr lang="es-MX" sz="1200" kern="0" dirty="0">
              <a:solidFill>
                <a:prstClr val="black"/>
              </a:solidFill>
            </a:endParaRP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Auxiliares</a:t>
            </a:r>
          </a:p>
        </p:txBody>
      </p:sp>
      <p:cxnSp>
        <p:nvCxnSpPr>
          <p:cNvPr id="13" name="12 Conector recto"/>
          <p:cNvCxnSpPr/>
          <p:nvPr/>
        </p:nvCxnSpPr>
        <p:spPr>
          <a:xfrm>
            <a:off x="883016" y="2611280"/>
            <a:ext cx="1033" cy="1330456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7593977" y="2731850"/>
            <a:ext cx="0" cy="0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8505983" y="2611280"/>
            <a:ext cx="0" cy="1368519"/>
          </a:xfrm>
          <a:prstGeom prst="line">
            <a:avLst/>
          </a:prstGeom>
          <a:ln w="190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9 Rectángulo"/>
          <p:cNvSpPr/>
          <p:nvPr/>
        </p:nvSpPr>
        <p:spPr>
          <a:xfrm>
            <a:off x="1084206" y="2749415"/>
            <a:ext cx="2160239" cy="657067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endParaRPr lang="es-MX" sz="12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Encargado(a)  </a:t>
            </a:r>
          </a:p>
          <a:p>
            <a:pPr algn="ctr">
              <a:spcAft>
                <a:spcPts val="0"/>
              </a:spcAft>
            </a:pPr>
            <a:endParaRPr lang="es-MX" sz="1200" dirty="0" smtClean="0">
              <a:effectLst/>
              <a:ea typeface="Times New Roman"/>
            </a:endParaRPr>
          </a:p>
        </p:txBody>
      </p:sp>
      <p:cxnSp>
        <p:nvCxnSpPr>
          <p:cNvPr id="17" name="16 Conector recto"/>
          <p:cNvCxnSpPr/>
          <p:nvPr/>
        </p:nvCxnSpPr>
        <p:spPr>
          <a:xfrm>
            <a:off x="8320668" y="3140968"/>
            <a:ext cx="18531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865733" y="3140967"/>
            <a:ext cx="218473" cy="1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883016" y="3957403"/>
            <a:ext cx="206191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8342238" y="3979799"/>
            <a:ext cx="163745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6177398" y="3546191"/>
            <a:ext cx="2154495" cy="89397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</a:rPr>
              <a:t>Vigilante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4614357" y="4364050"/>
            <a:ext cx="1" cy="269656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3546957" y="4639015"/>
            <a:ext cx="2160239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1200" dirty="0"/>
              <a:t> </a:t>
            </a:r>
            <a:endParaRPr lang="es-MX" sz="1200" dirty="0" smtClean="0"/>
          </a:p>
          <a:p>
            <a:pPr algn="ctr"/>
            <a:r>
              <a:rPr lang="es-MX" sz="1200" dirty="0" smtClean="0"/>
              <a:t>Intendentes</a:t>
            </a:r>
          </a:p>
        </p:txBody>
      </p:sp>
      <p:cxnSp>
        <p:nvCxnSpPr>
          <p:cNvPr id="25" name="24 Conector recto"/>
          <p:cNvCxnSpPr/>
          <p:nvPr/>
        </p:nvCxnSpPr>
        <p:spPr>
          <a:xfrm>
            <a:off x="4623433" y="3398137"/>
            <a:ext cx="0" cy="14805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stCxn id="27" idx="2"/>
            <a:endCxn id="9" idx="0"/>
          </p:cNvCxnSpPr>
          <p:nvPr/>
        </p:nvCxnSpPr>
        <p:spPr>
          <a:xfrm>
            <a:off x="4623433" y="2542213"/>
            <a:ext cx="3644" cy="207202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3595433" y="1986526"/>
            <a:ext cx="2055999" cy="555687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Supervisor(a)  de </a:t>
            </a:r>
            <a:r>
              <a:rPr lang="es-MX" sz="1200" dirty="0">
                <a:solidFill>
                  <a:prstClr val="black"/>
                </a:solidFill>
              </a:rPr>
              <a:t>C</a:t>
            </a:r>
            <a:r>
              <a:rPr lang="es-MX" sz="1200" dirty="0" smtClean="0">
                <a:solidFill>
                  <a:prstClr val="black"/>
                </a:solidFill>
              </a:rPr>
              <a:t>entros  Culturales   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</a:t>
            </a:r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28" name="CuadroTexto 4"/>
          <p:cNvSpPr txBox="1"/>
          <p:nvPr/>
        </p:nvSpPr>
        <p:spPr>
          <a:xfrm>
            <a:off x="0" y="115990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sp>
        <p:nvSpPr>
          <p:cNvPr id="31" name="13 Rectángulo"/>
          <p:cNvSpPr/>
          <p:nvPr/>
        </p:nvSpPr>
        <p:spPr>
          <a:xfrm>
            <a:off x="3582635" y="1363096"/>
            <a:ext cx="2055999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</p:txBody>
      </p:sp>
      <p:cxnSp>
        <p:nvCxnSpPr>
          <p:cNvPr id="32" name="25 Conector recto"/>
          <p:cNvCxnSpPr/>
          <p:nvPr/>
        </p:nvCxnSpPr>
        <p:spPr>
          <a:xfrm flipH="1">
            <a:off x="4609983" y="1818037"/>
            <a:ext cx="4374" cy="168489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88640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360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>
            <a:off x="1546565" y="3758191"/>
            <a:ext cx="6254941" cy="12586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5619390" y="2929693"/>
            <a:ext cx="1988539" cy="57472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Promotor(a) </a:t>
            </a:r>
          </a:p>
        </p:txBody>
      </p:sp>
      <p:sp>
        <p:nvSpPr>
          <p:cNvPr id="10" name="28 Rectángulo"/>
          <p:cNvSpPr/>
          <p:nvPr/>
        </p:nvSpPr>
        <p:spPr>
          <a:xfrm>
            <a:off x="2607363" y="3974306"/>
            <a:ext cx="1927225" cy="102880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Auxiliar(es)</a:t>
            </a:r>
          </a:p>
        </p:txBody>
      </p:sp>
      <p:cxnSp>
        <p:nvCxnSpPr>
          <p:cNvPr id="11" name="10 Conector recto"/>
          <p:cNvCxnSpPr>
            <a:endCxn id="20" idx="0"/>
          </p:cNvCxnSpPr>
          <p:nvPr/>
        </p:nvCxnSpPr>
        <p:spPr>
          <a:xfrm>
            <a:off x="7801504" y="3771337"/>
            <a:ext cx="2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endCxn id="10" idx="0"/>
          </p:cNvCxnSpPr>
          <p:nvPr/>
        </p:nvCxnSpPr>
        <p:spPr>
          <a:xfrm>
            <a:off x="3570975" y="3771337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1546566" y="3758191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4644008" y="2852936"/>
            <a:ext cx="0" cy="89006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3599912" y="3204133"/>
            <a:ext cx="2019478" cy="8843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37 Rectángulo"/>
          <p:cNvSpPr/>
          <p:nvPr/>
        </p:nvSpPr>
        <p:spPr>
          <a:xfrm>
            <a:off x="4802226" y="3974306"/>
            <a:ext cx="1782497" cy="101604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Intendente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3622292" y="2230355"/>
            <a:ext cx="1974718" cy="62258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Jefe(a) Cultura Popular y Eventos especiales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>
                <a:solidFill>
                  <a:schemeClr val="tx1"/>
                </a:solidFill>
                <a:cs typeface="Arial" panose="020B0604020202020204" pitchFamily="34" charset="0"/>
              </a:rPr>
              <a:t>V</a:t>
            </a: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acante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1857340" y="2913222"/>
            <a:ext cx="1764952" cy="574726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prstClr val="black"/>
                </a:solidFill>
              </a:rPr>
              <a:t>Secretaria  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459398" y="3946335"/>
            <a:ext cx="1959345" cy="105677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Encargado(a) 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</a:t>
            </a:r>
            <a:endParaRPr lang="es-MX" sz="1200" kern="0" dirty="0">
              <a:solidFill>
                <a:prstClr val="black"/>
              </a:solidFill>
            </a:endParaRPr>
          </a:p>
        </p:txBody>
      </p:sp>
      <p:sp>
        <p:nvSpPr>
          <p:cNvPr id="20" name="37 Rectángulo"/>
          <p:cNvSpPr/>
          <p:nvPr/>
        </p:nvSpPr>
        <p:spPr>
          <a:xfrm>
            <a:off x="6910257" y="3974306"/>
            <a:ext cx="1782497" cy="1016043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 vigilante</a:t>
            </a:r>
          </a:p>
        </p:txBody>
      </p:sp>
      <p:cxnSp>
        <p:nvCxnSpPr>
          <p:cNvPr id="21" name="20 Conector recto"/>
          <p:cNvCxnSpPr/>
          <p:nvPr/>
        </p:nvCxnSpPr>
        <p:spPr>
          <a:xfrm>
            <a:off x="5692681" y="3760189"/>
            <a:ext cx="0" cy="17340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Rectángulo"/>
          <p:cNvSpPr/>
          <p:nvPr/>
        </p:nvSpPr>
        <p:spPr>
          <a:xfrm>
            <a:off x="459397" y="5178509"/>
            <a:ext cx="1959345" cy="1056775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Encargado(a) Grupos Artísticos     </a:t>
            </a: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               </a:t>
            </a:r>
          </a:p>
          <a:p>
            <a:pPr algn="ctr"/>
            <a:endParaRPr lang="es-MX" sz="1200" kern="0" dirty="0" smtClean="0">
              <a:solidFill>
                <a:prstClr val="black"/>
              </a:solidFill>
            </a:endParaRPr>
          </a:p>
        </p:txBody>
      </p:sp>
      <p:cxnSp>
        <p:nvCxnSpPr>
          <p:cNvPr id="23" name="22 Conector recto"/>
          <p:cNvCxnSpPr/>
          <p:nvPr/>
        </p:nvCxnSpPr>
        <p:spPr>
          <a:xfrm>
            <a:off x="1546565" y="5003111"/>
            <a:ext cx="0" cy="17539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4"/>
          <p:cNvSpPr txBox="1"/>
          <p:nvPr/>
        </p:nvSpPr>
        <p:spPr>
          <a:xfrm>
            <a:off x="14463" y="91711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27" name="11 Conector recto"/>
          <p:cNvCxnSpPr/>
          <p:nvPr/>
        </p:nvCxnSpPr>
        <p:spPr>
          <a:xfrm>
            <a:off x="4644008" y="2000605"/>
            <a:ext cx="1" cy="202969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13 Rectángulo"/>
          <p:cNvSpPr/>
          <p:nvPr/>
        </p:nvSpPr>
        <p:spPr>
          <a:xfrm>
            <a:off x="3599912" y="1518581"/>
            <a:ext cx="1974446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</p:txBody>
      </p:sp>
      <p:pic>
        <p:nvPicPr>
          <p:cNvPr id="28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6407" y="101309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02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303541" y="3647285"/>
            <a:ext cx="1988538" cy="1725931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kern="0" dirty="0">
                <a:solidFill>
                  <a:prstClr val="black"/>
                </a:solidFill>
              </a:rPr>
              <a:t> </a:t>
            </a:r>
          </a:p>
          <a:p>
            <a:endParaRPr lang="es-MX" sz="1200" kern="0" dirty="0">
              <a:solidFill>
                <a:prstClr val="black"/>
              </a:solidFill>
            </a:endParaRPr>
          </a:p>
          <a:p>
            <a:endParaRPr lang="es-MX" sz="1200" kern="0" dirty="0">
              <a:solidFill>
                <a:prstClr val="black"/>
              </a:solidFill>
            </a:endParaRPr>
          </a:p>
          <a:p>
            <a:endParaRPr lang="es-MX" sz="1200" kern="0" dirty="0">
              <a:solidFill>
                <a:prstClr val="black"/>
              </a:solidFill>
            </a:endParaRPr>
          </a:p>
          <a:p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b="1" kern="0" dirty="0">
              <a:solidFill>
                <a:prstClr val="black"/>
              </a:solidFill>
            </a:endParaRPr>
          </a:p>
          <a:p>
            <a:pPr algn="ctr"/>
            <a:endParaRPr lang="es-MX" sz="1200" b="1" kern="0" dirty="0" smtClean="0">
              <a:solidFill>
                <a:prstClr val="black"/>
              </a:solidFill>
            </a:endParaRPr>
          </a:p>
          <a:p>
            <a:pPr algn="ctr"/>
            <a:endParaRPr lang="es-MX" sz="1200" kern="0" dirty="0" smtClean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kern="0" dirty="0" smtClean="0">
              <a:solidFill>
                <a:prstClr val="black"/>
              </a:solidFill>
            </a:endParaRPr>
          </a:p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Músicos</a:t>
            </a:r>
          </a:p>
          <a:p>
            <a:pPr algn="ctr"/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ES" sz="1200" dirty="0">
              <a:solidFill>
                <a:prstClr val="white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endParaRPr lang="es-MX" sz="1200" dirty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endParaRPr lang="es-MX" sz="1200" kern="0" dirty="0">
              <a:solidFill>
                <a:prstClr val="black"/>
              </a:solidFill>
            </a:endParaRPr>
          </a:p>
          <a:p>
            <a:pPr algn="ctr"/>
            <a:r>
              <a:rPr lang="es-MX" sz="1200" kern="0" dirty="0">
                <a:solidFill>
                  <a:prstClr val="black"/>
                </a:solidFill>
              </a:rPr>
              <a:t>  </a:t>
            </a:r>
            <a:r>
              <a:rPr lang="es-MX" sz="1200" kern="0" dirty="0" smtClean="0">
                <a:solidFill>
                  <a:prstClr val="black"/>
                </a:solidFill>
              </a:rPr>
              <a:t> </a:t>
            </a:r>
            <a:endParaRPr lang="es-MX" sz="1200" kern="0" dirty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>
            <a:stCxn id="12" idx="2"/>
            <a:endCxn id="10" idx="0"/>
          </p:cNvCxnSpPr>
          <p:nvPr/>
        </p:nvCxnSpPr>
        <p:spPr>
          <a:xfrm flipH="1">
            <a:off x="4297810" y="3238484"/>
            <a:ext cx="1" cy="408801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303541" y="2639450"/>
            <a:ext cx="1988539" cy="599034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Jefe(a) de la Orquesta  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</a:t>
            </a:r>
            <a:endParaRPr lang="es-MX" sz="1200" dirty="0">
              <a:solidFill>
                <a:prstClr val="black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8" name="10 Conector recto"/>
          <p:cNvCxnSpPr/>
          <p:nvPr/>
        </p:nvCxnSpPr>
        <p:spPr>
          <a:xfrm>
            <a:off x="4312130" y="2248823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3 Rectángulo"/>
          <p:cNvSpPr/>
          <p:nvPr/>
        </p:nvSpPr>
        <p:spPr>
          <a:xfrm>
            <a:off x="3303541" y="1593405"/>
            <a:ext cx="1988539" cy="64633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  <a:p>
            <a:pPr lvl="0" algn="ctr"/>
            <a:r>
              <a:rPr lang="es-MX" sz="1200" dirty="0" smtClean="0"/>
              <a:t> </a:t>
            </a:r>
          </a:p>
        </p:txBody>
      </p:sp>
      <p:pic>
        <p:nvPicPr>
          <p:cNvPr id="14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39417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055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7 Conector recto"/>
          <p:cNvCxnSpPr/>
          <p:nvPr/>
        </p:nvCxnSpPr>
        <p:spPr>
          <a:xfrm>
            <a:off x="5163973" y="4376182"/>
            <a:ext cx="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018231" y="3640730"/>
            <a:ext cx="1933343" cy="749150"/>
          </a:xfrm>
          <a:prstGeom prst="rect">
            <a:avLst/>
          </a:prstGeom>
          <a:noFill/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schemeClr val="tx1"/>
                </a:solidFill>
              </a:rPr>
              <a:t>   </a:t>
            </a:r>
            <a:r>
              <a:rPr lang="es-MX" sz="1200" dirty="0" smtClean="0">
                <a:solidFill>
                  <a:prstClr val="black"/>
                </a:solidFill>
              </a:rPr>
              <a:t>Promotor(a)  de CDC Escuela Municipal de Arte </a:t>
            </a: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2888951" y="3277631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4680921" y="5358501"/>
            <a:ext cx="0" cy="0"/>
          </a:xfrm>
          <a:prstGeom prst="line">
            <a:avLst/>
          </a:prstGeom>
          <a:ln w="190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 rot="16200000" flipH="1">
            <a:off x="2701539" y="3461325"/>
            <a:ext cx="365807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27 Rectángulo"/>
          <p:cNvSpPr/>
          <p:nvPr/>
        </p:nvSpPr>
        <p:spPr>
          <a:xfrm>
            <a:off x="5286893" y="3644230"/>
            <a:ext cx="1981835" cy="69364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200" kern="1200" dirty="0" smtClean="0">
                <a:solidFill>
                  <a:schemeClr val="tx1"/>
                </a:solidFill>
                <a:effectLst/>
                <a:ea typeface="Times New Roman"/>
                <a:cs typeface="Times New Roman"/>
              </a:rPr>
              <a:t>Encargado(a) </a:t>
            </a:r>
          </a:p>
        </p:txBody>
      </p:sp>
      <p:cxnSp>
        <p:nvCxnSpPr>
          <p:cNvPr id="15" name="14 Conector recto"/>
          <p:cNvCxnSpPr>
            <a:endCxn id="16" idx="2"/>
          </p:cNvCxnSpPr>
          <p:nvPr/>
        </p:nvCxnSpPr>
        <p:spPr>
          <a:xfrm flipH="1" flipV="1">
            <a:off x="4680921" y="2996952"/>
            <a:ext cx="0" cy="158445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693562" y="2425136"/>
            <a:ext cx="1974718" cy="57181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Jefe(a) Cultura Popular y Eventos especiales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200" dirty="0" smtClean="0">
                <a:solidFill>
                  <a:schemeClr val="tx1"/>
                </a:solidFill>
                <a:cs typeface="Arial" panose="020B0604020202020204" pitchFamily="34" charset="0"/>
              </a:rPr>
              <a:t>Vacante</a:t>
            </a:r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6095705" y="3461327"/>
            <a:ext cx="365805" cy="158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2019819" y="4952478"/>
            <a:ext cx="1933343" cy="646331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es-MX" sz="1200" dirty="0" smtClean="0"/>
          </a:p>
          <a:p>
            <a:r>
              <a:rPr lang="es-MX" sz="1200" dirty="0" smtClean="0"/>
              <a:t>              Intendente </a:t>
            </a:r>
          </a:p>
          <a:p>
            <a:r>
              <a:rPr lang="es-MX" sz="1200" dirty="0" smtClean="0"/>
              <a:t>                1002626</a:t>
            </a:r>
            <a:endParaRPr lang="es-MX" sz="1200" dirty="0"/>
          </a:p>
        </p:txBody>
      </p:sp>
      <p:sp>
        <p:nvSpPr>
          <p:cNvPr id="19" name="27 Rectángulo"/>
          <p:cNvSpPr/>
          <p:nvPr/>
        </p:nvSpPr>
        <p:spPr>
          <a:xfrm>
            <a:off x="5384433" y="4948794"/>
            <a:ext cx="1981835" cy="65001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chemeClr val="tx1"/>
                </a:solidFill>
                <a:ea typeface="Times New Roman"/>
                <a:cs typeface="Times New Roman"/>
              </a:rPr>
              <a:t>Vigilante</a:t>
            </a:r>
          </a:p>
          <a:p>
            <a:pPr algn="ctr">
              <a:spcAft>
                <a:spcPts val="0"/>
              </a:spcAft>
            </a:pPr>
            <a:r>
              <a:rPr lang="es-MX" sz="1200" dirty="0" smtClean="0">
                <a:solidFill>
                  <a:schemeClr val="tx1"/>
                </a:solidFill>
                <a:effectLst/>
                <a:ea typeface="Times New Roman"/>
                <a:cs typeface="Times New Roman"/>
              </a:rPr>
              <a:t>61528</a:t>
            </a:r>
            <a:endParaRPr lang="es-MX" sz="1200" dirty="0">
              <a:solidFill>
                <a:schemeClr val="tx1"/>
              </a:solidFill>
              <a:effectLst/>
              <a:ea typeface="Times New Roman"/>
            </a:endParaRPr>
          </a:p>
        </p:txBody>
      </p:sp>
      <p:cxnSp>
        <p:nvCxnSpPr>
          <p:cNvPr id="20" name="19 Conector recto"/>
          <p:cNvCxnSpPr/>
          <p:nvPr/>
        </p:nvCxnSpPr>
        <p:spPr>
          <a:xfrm flipH="1">
            <a:off x="2986491" y="4581402"/>
            <a:ext cx="338886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rot="16200000" flipV="1">
            <a:off x="6212326" y="4746810"/>
            <a:ext cx="329230" cy="2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>
            <a:stCxn id="10" idx="0"/>
          </p:cNvCxnSpPr>
          <p:nvPr/>
        </p:nvCxnSpPr>
        <p:spPr>
          <a:xfrm rot="16200000" flipV="1">
            <a:off x="2796899" y="4770993"/>
            <a:ext cx="379186" cy="1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Dirección de Cultura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28" name="10 Conector recto"/>
          <p:cNvCxnSpPr/>
          <p:nvPr/>
        </p:nvCxnSpPr>
        <p:spPr>
          <a:xfrm>
            <a:off x="4688330" y="2033651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13 Rectángulo"/>
          <p:cNvSpPr/>
          <p:nvPr/>
        </p:nvSpPr>
        <p:spPr>
          <a:xfrm>
            <a:off x="3693562" y="1583380"/>
            <a:ext cx="1974718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</p:txBody>
      </p:sp>
      <p:pic>
        <p:nvPicPr>
          <p:cNvPr id="27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206" y="193541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566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70450" y="2780928"/>
            <a:ext cx="1944216" cy="792088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 Jefe(a)  Museo Metropolitano y Espacios Galerísticos  </a:t>
            </a: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Vacante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418656" y="4860089"/>
            <a:ext cx="1944216" cy="877036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Auxiliar(es)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10944" y="4869160"/>
            <a:ext cx="1937320" cy="86796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200" kern="0" dirty="0" smtClean="0">
                <a:solidFill>
                  <a:prstClr val="black"/>
                </a:solidFill>
              </a:rPr>
              <a:t> Intendente</a:t>
            </a:r>
          </a:p>
          <a:p>
            <a:pPr algn="ctr"/>
            <a:r>
              <a:rPr lang="es-MX" sz="1200" kern="0" smtClean="0">
                <a:solidFill>
                  <a:prstClr val="black"/>
                </a:solidFill>
              </a:rPr>
              <a:t> </a:t>
            </a:r>
            <a:endParaRPr lang="es-MX" sz="1200" kern="0" dirty="0" smtClean="0">
              <a:solidFill>
                <a:prstClr val="black"/>
              </a:solidFill>
            </a:endParaRPr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3501000" y="4625624"/>
            <a:ext cx="2339289" cy="5334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63777" y="3919287"/>
            <a:ext cx="1957139" cy="487919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200" dirty="0">
              <a:solidFill>
                <a:prstClr val="black"/>
              </a:solidFill>
            </a:endParaRPr>
          </a:p>
          <a:p>
            <a:pPr algn="ctr"/>
            <a:r>
              <a:rPr lang="es-MX" sz="1200" dirty="0" smtClean="0">
                <a:solidFill>
                  <a:prstClr val="black"/>
                </a:solidFill>
              </a:rPr>
              <a:t>Promotor(a)</a:t>
            </a:r>
          </a:p>
          <a:p>
            <a:pPr algn="ctr"/>
            <a:endParaRPr lang="es-MX" sz="1200" dirty="0" smtClean="0">
              <a:solidFill>
                <a:prstClr val="black"/>
              </a:solidFill>
            </a:endParaRPr>
          </a:p>
        </p:txBody>
      </p:sp>
      <p:cxnSp>
        <p:nvCxnSpPr>
          <p:cNvPr id="13" name="12 Conector recto"/>
          <p:cNvCxnSpPr>
            <a:stCxn id="8" idx="2"/>
            <a:endCxn id="12" idx="0"/>
          </p:cNvCxnSpPr>
          <p:nvPr/>
        </p:nvCxnSpPr>
        <p:spPr>
          <a:xfrm flipH="1">
            <a:off x="4642347" y="3573016"/>
            <a:ext cx="211" cy="346271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H="1">
            <a:off x="4639872" y="4407207"/>
            <a:ext cx="211" cy="21841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3501000" y="4630958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840289" y="4630958"/>
            <a:ext cx="0" cy="216268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4"/>
          <p:cNvSpPr txBox="1"/>
          <p:nvPr/>
        </p:nvSpPr>
        <p:spPr>
          <a:xfrm>
            <a:off x="324656" y="129029"/>
            <a:ext cx="6229614" cy="6309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_tradnl" sz="3500" b="1" kern="1400" spc="-150" dirty="0" smtClean="0">
                <a:solidFill>
                  <a:srgbClr val="C51A4A"/>
                </a:solidFill>
                <a:latin typeface="Arial"/>
                <a:ea typeface="MS Gothic" panose="020B0609070205080204" pitchFamily="49" charset="-128"/>
                <a:cs typeface="Arial"/>
              </a:rPr>
              <a:t>Museo Metropolitano</a:t>
            </a:r>
            <a:endParaRPr lang="es-ES" sz="3500" dirty="0">
              <a:solidFill>
                <a:srgbClr val="C51A4A"/>
              </a:solidFill>
            </a:endParaRPr>
          </a:p>
        </p:txBody>
      </p:sp>
      <p:cxnSp>
        <p:nvCxnSpPr>
          <p:cNvPr id="20" name="10 Conector recto"/>
          <p:cNvCxnSpPr/>
          <p:nvPr/>
        </p:nvCxnSpPr>
        <p:spPr>
          <a:xfrm>
            <a:off x="4672366" y="2384803"/>
            <a:ext cx="1" cy="390627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13 Rectángulo"/>
          <p:cNvSpPr/>
          <p:nvPr/>
        </p:nvSpPr>
        <p:spPr>
          <a:xfrm>
            <a:off x="3670612" y="1915295"/>
            <a:ext cx="1938520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endParaRPr lang="es-MX" sz="1200" dirty="0" smtClean="0"/>
          </a:p>
          <a:p>
            <a:pPr lvl="0" algn="ctr"/>
            <a:r>
              <a:rPr lang="es-MX" sz="1200" dirty="0" smtClean="0"/>
              <a:t>Director(a) </a:t>
            </a:r>
            <a:r>
              <a:rPr lang="es-MX" sz="1200" dirty="0"/>
              <a:t>de </a:t>
            </a:r>
            <a:r>
              <a:rPr lang="es-MX" sz="1200" dirty="0" smtClean="0"/>
              <a:t>Cultura </a:t>
            </a:r>
          </a:p>
        </p:txBody>
      </p:sp>
      <p:pic>
        <p:nvPicPr>
          <p:cNvPr id="21" name="Picture 2" descr="C:\Users\blanca.maldonado\Downloads\Logo-Concejo-Municipal_Horizonta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60648"/>
            <a:ext cx="2283044" cy="68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974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44824"/>
            <a:ext cx="6264696" cy="3043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150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2395</TotalTime>
  <Words>2972</Words>
  <Application>Microsoft Office PowerPoint</Application>
  <PresentationFormat>Presentación en pantalla (4:3)</PresentationFormat>
  <Paragraphs>1467</Paragraphs>
  <Slides>99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99</vt:i4>
      </vt:variant>
    </vt:vector>
  </HeadingPairs>
  <TitlesOfParts>
    <vt:vector size="100" baseType="lpstr">
      <vt:lpstr>Tema de Office</vt:lpstr>
      <vt:lpstr>Presentación de PowerPoint</vt:lpstr>
      <vt:lpstr>Oficina del Secretario</vt:lpstr>
      <vt:lpstr>Oficina del Secretario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Dirección de  General de Desarrollo Social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Alma Deyanira Castillo Alvarez</dc:creator>
  <cp:lastModifiedBy>Blanca Nelly Maldonado Briones</cp:lastModifiedBy>
  <cp:revision>857</cp:revision>
  <cp:lastPrinted>2018-08-31T20:58:52Z</cp:lastPrinted>
  <dcterms:created xsi:type="dcterms:W3CDTF">2018-05-18T00:47:28Z</dcterms:created>
  <dcterms:modified xsi:type="dcterms:W3CDTF">2019-01-08T19:21:00Z</dcterms:modified>
</cp:coreProperties>
</file>